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301" r:id="rId3"/>
    <p:sldId id="276" r:id="rId4"/>
    <p:sldId id="259" r:id="rId5"/>
    <p:sldId id="260" r:id="rId6"/>
    <p:sldId id="278" r:id="rId7"/>
    <p:sldId id="279" r:id="rId8"/>
    <p:sldId id="262" r:id="rId9"/>
    <p:sldId id="266" r:id="rId10"/>
    <p:sldId id="263" r:id="rId11"/>
    <p:sldId id="280" r:id="rId12"/>
    <p:sldId id="264" r:id="rId13"/>
    <p:sldId id="267" r:id="rId14"/>
    <p:sldId id="268" r:id="rId15"/>
    <p:sldId id="308" r:id="rId16"/>
    <p:sldId id="304" r:id="rId17"/>
    <p:sldId id="319" r:id="rId18"/>
    <p:sldId id="314" r:id="rId19"/>
    <p:sldId id="317" r:id="rId20"/>
    <p:sldId id="291" r:id="rId21"/>
    <p:sldId id="315" r:id="rId22"/>
    <p:sldId id="292" r:id="rId23"/>
    <p:sldId id="316" r:id="rId24"/>
    <p:sldId id="294" r:id="rId25"/>
    <p:sldId id="296" r:id="rId26"/>
    <p:sldId id="281" r:id="rId27"/>
    <p:sldId id="320" r:id="rId28"/>
    <p:sldId id="283" r:id="rId29"/>
    <p:sldId id="269" r:id="rId30"/>
    <p:sldId id="311" r:id="rId31"/>
    <p:sldId id="313" r:id="rId32"/>
    <p:sldId id="271" r:id="rId33"/>
    <p:sldId id="293" r:id="rId34"/>
    <p:sldId id="285"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ijz98kHCyS+mxduPMzb5082y6U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2" autoAdjust="0"/>
    <p:restoredTop sz="94674"/>
  </p:normalViewPr>
  <p:slideViewPr>
    <p:cSldViewPr snapToGrid="0">
      <p:cViewPr varScale="1">
        <p:scale>
          <a:sx n="121" d="100"/>
          <a:sy n="121" d="100"/>
        </p:scale>
        <p:origin x="16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EA502-E947-40FD-8BBA-893B50ACBEF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E1C4D86D-CC80-4977-9B44-D67C9AFEFA23}">
      <dgm:prSet phldrT="[Text]"/>
      <dgm:spPr/>
      <dgm:t>
        <a:bodyPr/>
        <a:lstStyle/>
        <a:p>
          <a:r>
            <a:rPr lang="en-US" dirty="0"/>
            <a:t>Vision (Founding Story)</a:t>
          </a:r>
        </a:p>
      </dgm:t>
    </dgm:pt>
    <dgm:pt modelId="{B718734F-88DF-4FE8-A816-4CEB19D4D5F9}" type="parTrans" cxnId="{73335E27-DEC2-4E2A-9C5B-1770840595D1}">
      <dgm:prSet/>
      <dgm:spPr/>
      <dgm:t>
        <a:bodyPr/>
        <a:lstStyle/>
        <a:p>
          <a:endParaRPr lang="en-US"/>
        </a:p>
      </dgm:t>
    </dgm:pt>
    <dgm:pt modelId="{3144EAA1-B770-4824-8582-AC9AB123FBCB}" type="sibTrans" cxnId="{73335E27-DEC2-4E2A-9C5B-1770840595D1}">
      <dgm:prSet/>
      <dgm:spPr/>
      <dgm:t>
        <a:bodyPr/>
        <a:lstStyle/>
        <a:p>
          <a:endParaRPr lang="en-US"/>
        </a:p>
      </dgm:t>
    </dgm:pt>
    <dgm:pt modelId="{0B6FB933-E87F-4EDC-B4D1-E544F29997AB}">
      <dgm:prSet phldrT="[Text]"/>
      <dgm:spPr/>
      <dgm:t>
        <a:bodyPr/>
        <a:lstStyle/>
        <a:p>
          <a:r>
            <a:rPr lang="en-US" dirty="0"/>
            <a:t>Your Traction </a:t>
          </a:r>
        </a:p>
      </dgm:t>
    </dgm:pt>
    <dgm:pt modelId="{7D877B9B-1538-4434-843A-12B1463505D6}" type="parTrans" cxnId="{99BCB8DA-E62A-499D-A821-4280C4B47C24}">
      <dgm:prSet/>
      <dgm:spPr/>
      <dgm:t>
        <a:bodyPr/>
        <a:lstStyle/>
        <a:p>
          <a:endParaRPr lang="en-US"/>
        </a:p>
      </dgm:t>
    </dgm:pt>
    <dgm:pt modelId="{EAE53FAA-6990-43CC-9874-142ADFF30608}" type="sibTrans" cxnId="{99BCB8DA-E62A-499D-A821-4280C4B47C24}">
      <dgm:prSet/>
      <dgm:spPr/>
      <dgm:t>
        <a:bodyPr/>
        <a:lstStyle/>
        <a:p>
          <a:endParaRPr lang="en-US"/>
        </a:p>
      </dgm:t>
    </dgm:pt>
    <dgm:pt modelId="{ABDFAA44-9B89-4A5B-A1BE-CC337B49EA9B}">
      <dgm:prSet phldrT="[Text]"/>
      <dgm:spPr/>
      <dgm:t>
        <a:bodyPr/>
        <a:lstStyle/>
        <a:p>
          <a:r>
            <a:rPr lang="en-US" dirty="0"/>
            <a:t>Your Culture</a:t>
          </a:r>
        </a:p>
      </dgm:t>
    </dgm:pt>
    <dgm:pt modelId="{2AAB0FF9-5AED-4906-8F00-814AB76E24BC}" type="parTrans" cxnId="{E027FF23-7847-4118-BBCF-B34D40DECA4B}">
      <dgm:prSet/>
      <dgm:spPr/>
      <dgm:t>
        <a:bodyPr/>
        <a:lstStyle/>
        <a:p>
          <a:endParaRPr lang="en-US"/>
        </a:p>
      </dgm:t>
    </dgm:pt>
    <dgm:pt modelId="{807C9CBA-404C-4BEA-971E-9B48DBBCC89F}" type="sibTrans" cxnId="{E027FF23-7847-4118-BBCF-B34D40DECA4B}">
      <dgm:prSet/>
      <dgm:spPr/>
      <dgm:t>
        <a:bodyPr/>
        <a:lstStyle/>
        <a:p>
          <a:endParaRPr lang="en-US"/>
        </a:p>
      </dgm:t>
    </dgm:pt>
    <dgm:pt modelId="{02D06293-18AE-4D11-A72A-DC79F19EDAD7}" type="pres">
      <dgm:prSet presAssocID="{D7AEA502-E947-40FD-8BBA-893B50ACBEF2}" presName="linear" presStyleCnt="0">
        <dgm:presLayoutVars>
          <dgm:dir/>
          <dgm:animLvl val="lvl"/>
          <dgm:resizeHandles val="exact"/>
        </dgm:presLayoutVars>
      </dgm:prSet>
      <dgm:spPr/>
    </dgm:pt>
    <dgm:pt modelId="{D123B746-87E0-49B2-8F6A-B158DC374619}" type="pres">
      <dgm:prSet presAssocID="{E1C4D86D-CC80-4977-9B44-D67C9AFEFA23}" presName="parentLin" presStyleCnt="0"/>
      <dgm:spPr/>
    </dgm:pt>
    <dgm:pt modelId="{E9AB8574-DB49-4809-8C97-CBBEE6A89E1B}" type="pres">
      <dgm:prSet presAssocID="{E1C4D86D-CC80-4977-9B44-D67C9AFEFA23}" presName="parentLeftMargin" presStyleLbl="node1" presStyleIdx="0" presStyleCnt="3"/>
      <dgm:spPr/>
    </dgm:pt>
    <dgm:pt modelId="{4DFB0DBD-0C9E-4898-8DC3-C752600084C2}" type="pres">
      <dgm:prSet presAssocID="{E1C4D86D-CC80-4977-9B44-D67C9AFEFA23}" presName="parentText" presStyleLbl="node1" presStyleIdx="0" presStyleCnt="3">
        <dgm:presLayoutVars>
          <dgm:chMax val="0"/>
          <dgm:bulletEnabled val="1"/>
        </dgm:presLayoutVars>
      </dgm:prSet>
      <dgm:spPr/>
    </dgm:pt>
    <dgm:pt modelId="{37EA4C1A-70E9-4AF0-B7F9-07F8532D4013}" type="pres">
      <dgm:prSet presAssocID="{E1C4D86D-CC80-4977-9B44-D67C9AFEFA23}" presName="negativeSpace" presStyleCnt="0"/>
      <dgm:spPr/>
    </dgm:pt>
    <dgm:pt modelId="{528D111D-F08A-4558-8769-BEA58D557DC4}" type="pres">
      <dgm:prSet presAssocID="{E1C4D86D-CC80-4977-9B44-D67C9AFEFA23}" presName="childText" presStyleLbl="conFgAcc1" presStyleIdx="0" presStyleCnt="3">
        <dgm:presLayoutVars>
          <dgm:bulletEnabled val="1"/>
        </dgm:presLayoutVars>
      </dgm:prSet>
      <dgm:spPr/>
    </dgm:pt>
    <dgm:pt modelId="{F79B8105-67D6-4F07-A2C0-7011E0325746}" type="pres">
      <dgm:prSet presAssocID="{3144EAA1-B770-4824-8582-AC9AB123FBCB}" presName="spaceBetweenRectangles" presStyleCnt="0"/>
      <dgm:spPr/>
    </dgm:pt>
    <dgm:pt modelId="{41C921CE-412B-4C77-8493-C7E03E3B7ADF}" type="pres">
      <dgm:prSet presAssocID="{0B6FB933-E87F-4EDC-B4D1-E544F29997AB}" presName="parentLin" presStyleCnt="0"/>
      <dgm:spPr/>
    </dgm:pt>
    <dgm:pt modelId="{9F168D90-634B-4B3B-966B-2C76C6D1D63C}" type="pres">
      <dgm:prSet presAssocID="{0B6FB933-E87F-4EDC-B4D1-E544F29997AB}" presName="parentLeftMargin" presStyleLbl="node1" presStyleIdx="0" presStyleCnt="3"/>
      <dgm:spPr/>
    </dgm:pt>
    <dgm:pt modelId="{A1DDBDB6-FB8D-42F2-A1F8-E4FA8E00B4F7}" type="pres">
      <dgm:prSet presAssocID="{0B6FB933-E87F-4EDC-B4D1-E544F29997AB}" presName="parentText" presStyleLbl="node1" presStyleIdx="1" presStyleCnt="3">
        <dgm:presLayoutVars>
          <dgm:chMax val="0"/>
          <dgm:bulletEnabled val="1"/>
        </dgm:presLayoutVars>
      </dgm:prSet>
      <dgm:spPr/>
    </dgm:pt>
    <dgm:pt modelId="{4DA7B38D-4867-4E54-99D6-6300D06B4977}" type="pres">
      <dgm:prSet presAssocID="{0B6FB933-E87F-4EDC-B4D1-E544F29997AB}" presName="negativeSpace" presStyleCnt="0"/>
      <dgm:spPr/>
    </dgm:pt>
    <dgm:pt modelId="{B21AA07A-4539-4F73-B7FE-D53AFB8FADD1}" type="pres">
      <dgm:prSet presAssocID="{0B6FB933-E87F-4EDC-B4D1-E544F29997AB}" presName="childText" presStyleLbl="conFgAcc1" presStyleIdx="1" presStyleCnt="3">
        <dgm:presLayoutVars>
          <dgm:bulletEnabled val="1"/>
        </dgm:presLayoutVars>
      </dgm:prSet>
      <dgm:spPr/>
    </dgm:pt>
    <dgm:pt modelId="{60732232-1D9A-48DD-8BCC-025BAFCAA247}" type="pres">
      <dgm:prSet presAssocID="{EAE53FAA-6990-43CC-9874-142ADFF30608}" presName="spaceBetweenRectangles" presStyleCnt="0"/>
      <dgm:spPr/>
    </dgm:pt>
    <dgm:pt modelId="{CDDC6E96-1D44-43C8-930C-A5E55988D6F8}" type="pres">
      <dgm:prSet presAssocID="{ABDFAA44-9B89-4A5B-A1BE-CC337B49EA9B}" presName="parentLin" presStyleCnt="0"/>
      <dgm:spPr/>
    </dgm:pt>
    <dgm:pt modelId="{D451ECAF-55EF-4EB1-9B93-078C15F50EDD}" type="pres">
      <dgm:prSet presAssocID="{ABDFAA44-9B89-4A5B-A1BE-CC337B49EA9B}" presName="parentLeftMargin" presStyleLbl="node1" presStyleIdx="1" presStyleCnt="3"/>
      <dgm:spPr/>
    </dgm:pt>
    <dgm:pt modelId="{E09EC01E-ECF4-4FCB-B812-24FE342AAAFC}" type="pres">
      <dgm:prSet presAssocID="{ABDFAA44-9B89-4A5B-A1BE-CC337B49EA9B}" presName="parentText" presStyleLbl="node1" presStyleIdx="2" presStyleCnt="3">
        <dgm:presLayoutVars>
          <dgm:chMax val="0"/>
          <dgm:bulletEnabled val="1"/>
        </dgm:presLayoutVars>
      </dgm:prSet>
      <dgm:spPr/>
    </dgm:pt>
    <dgm:pt modelId="{AAAF82AE-A793-4609-BBE0-48ED12DD04BE}" type="pres">
      <dgm:prSet presAssocID="{ABDFAA44-9B89-4A5B-A1BE-CC337B49EA9B}" presName="negativeSpace" presStyleCnt="0"/>
      <dgm:spPr/>
    </dgm:pt>
    <dgm:pt modelId="{0A32E47B-82E9-4ECF-8CE0-7DDB5751F82F}" type="pres">
      <dgm:prSet presAssocID="{ABDFAA44-9B89-4A5B-A1BE-CC337B49EA9B}" presName="childText" presStyleLbl="conFgAcc1" presStyleIdx="2" presStyleCnt="3">
        <dgm:presLayoutVars>
          <dgm:bulletEnabled val="1"/>
        </dgm:presLayoutVars>
      </dgm:prSet>
      <dgm:spPr/>
    </dgm:pt>
  </dgm:ptLst>
  <dgm:cxnLst>
    <dgm:cxn modelId="{E027FF23-7847-4118-BBCF-B34D40DECA4B}" srcId="{D7AEA502-E947-40FD-8BBA-893B50ACBEF2}" destId="{ABDFAA44-9B89-4A5B-A1BE-CC337B49EA9B}" srcOrd="2" destOrd="0" parTransId="{2AAB0FF9-5AED-4906-8F00-814AB76E24BC}" sibTransId="{807C9CBA-404C-4BEA-971E-9B48DBBCC89F}"/>
    <dgm:cxn modelId="{73335E27-DEC2-4E2A-9C5B-1770840595D1}" srcId="{D7AEA502-E947-40FD-8BBA-893B50ACBEF2}" destId="{E1C4D86D-CC80-4977-9B44-D67C9AFEFA23}" srcOrd="0" destOrd="0" parTransId="{B718734F-88DF-4FE8-A816-4CEB19D4D5F9}" sibTransId="{3144EAA1-B770-4824-8582-AC9AB123FBCB}"/>
    <dgm:cxn modelId="{08BDC03A-218A-437D-97E0-AA151150F519}" type="presOf" srcId="{E1C4D86D-CC80-4977-9B44-D67C9AFEFA23}" destId="{4DFB0DBD-0C9E-4898-8DC3-C752600084C2}" srcOrd="1" destOrd="0" presId="urn:microsoft.com/office/officeart/2005/8/layout/list1"/>
    <dgm:cxn modelId="{20F0E650-DCF5-4EF9-8A0B-3359D41CC626}" type="presOf" srcId="{D7AEA502-E947-40FD-8BBA-893B50ACBEF2}" destId="{02D06293-18AE-4D11-A72A-DC79F19EDAD7}" srcOrd="0" destOrd="0" presId="urn:microsoft.com/office/officeart/2005/8/layout/list1"/>
    <dgm:cxn modelId="{915ED373-BE9B-4FB0-A606-756AB5E515C8}" type="presOf" srcId="{E1C4D86D-CC80-4977-9B44-D67C9AFEFA23}" destId="{E9AB8574-DB49-4809-8C97-CBBEE6A89E1B}" srcOrd="0" destOrd="0" presId="urn:microsoft.com/office/officeart/2005/8/layout/list1"/>
    <dgm:cxn modelId="{BF471475-B7AA-4753-B248-A1EEE31516C8}" type="presOf" srcId="{0B6FB933-E87F-4EDC-B4D1-E544F29997AB}" destId="{A1DDBDB6-FB8D-42F2-A1F8-E4FA8E00B4F7}" srcOrd="1" destOrd="0" presId="urn:microsoft.com/office/officeart/2005/8/layout/list1"/>
    <dgm:cxn modelId="{4EFFDEB8-6531-45A1-85F8-0FFB844ECD0E}" type="presOf" srcId="{0B6FB933-E87F-4EDC-B4D1-E544F29997AB}" destId="{9F168D90-634B-4B3B-966B-2C76C6D1D63C}" srcOrd="0" destOrd="0" presId="urn:microsoft.com/office/officeart/2005/8/layout/list1"/>
    <dgm:cxn modelId="{EA4837D2-CA88-49C4-9BFA-916AC7436509}" type="presOf" srcId="{ABDFAA44-9B89-4A5B-A1BE-CC337B49EA9B}" destId="{E09EC01E-ECF4-4FCB-B812-24FE342AAAFC}" srcOrd="1" destOrd="0" presId="urn:microsoft.com/office/officeart/2005/8/layout/list1"/>
    <dgm:cxn modelId="{99BCB8DA-E62A-499D-A821-4280C4B47C24}" srcId="{D7AEA502-E947-40FD-8BBA-893B50ACBEF2}" destId="{0B6FB933-E87F-4EDC-B4D1-E544F29997AB}" srcOrd="1" destOrd="0" parTransId="{7D877B9B-1538-4434-843A-12B1463505D6}" sibTransId="{EAE53FAA-6990-43CC-9874-142ADFF30608}"/>
    <dgm:cxn modelId="{F8C501F9-63ED-4C9C-AC29-33D65D1F91DC}" type="presOf" srcId="{ABDFAA44-9B89-4A5B-A1BE-CC337B49EA9B}" destId="{D451ECAF-55EF-4EB1-9B93-078C15F50EDD}" srcOrd="0" destOrd="0" presId="urn:microsoft.com/office/officeart/2005/8/layout/list1"/>
    <dgm:cxn modelId="{27C2F657-7DA1-45D5-B1AE-5C48596F9946}" type="presParOf" srcId="{02D06293-18AE-4D11-A72A-DC79F19EDAD7}" destId="{D123B746-87E0-49B2-8F6A-B158DC374619}" srcOrd="0" destOrd="0" presId="urn:microsoft.com/office/officeart/2005/8/layout/list1"/>
    <dgm:cxn modelId="{D769F693-56E7-4AC4-AF08-C081F9751D34}" type="presParOf" srcId="{D123B746-87E0-49B2-8F6A-B158DC374619}" destId="{E9AB8574-DB49-4809-8C97-CBBEE6A89E1B}" srcOrd="0" destOrd="0" presId="urn:microsoft.com/office/officeart/2005/8/layout/list1"/>
    <dgm:cxn modelId="{1FB48D5F-E150-4159-AF39-A04B0C2001EA}" type="presParOf" srcId="{D123B746-87E0-49B2-8F6A-B158DC374619}" destId="{4DFB0DBD-0C9E-4898-8DC3-C752600084C2}" srcOrd="1" destOrd="0" presId="urn:microsoft.com/office/officeart/2005/8/layout/list1"/>
    <dgm:cxn modelId="{2D785AB5-1EC5-49AD-ABB5-B41BD5BF53FE}" type="presParOf" srcId="{02D06293-18AE-4D11-A72A-DC79F19EDAD7}" destId="{37EA4C1A-70E9-4AF0-B7F9-07F8532D4013}" srcOrd="1" destOrd="0" presId="urn:microsoft.com/office/officeart/2005/8/layout/list1"/>
    <dgm:cxn modelId="{5C693299-6C3F-482E-9DFE-5BD4EEE87009}" type="presParOf" srcId="{02D06293-18AE-4D11-A72A-DC79F19EDAD7}" destId="{528D111D-F08A-4558-8769-BEA58D557DC4}" srcOrd="2" destOrd="0" presId="urn:microsoft.com/office/officeart/2005/8/layout/list1"/>
    <dgm:cxn modelId="{B46534A9-0AB5-48BE-BD8D-390CF32B3AB4}" type="presParOf" srcId="{02D06293-18AE-4D11-A72A-DC79F19EDAD7}" destId="{F79B8105-67D6-4F07-A2C0-7011E0325746}" srcOrd="3" destOrd="0" presId="urn:microsoft.com/office/officeart/2005/8/layout/list1"/>
    <dgm:cxn modelId="{4DF27FF0-04F0-4C0F-A9D5-4EE43B728200}" type="presParOf" srcId="{02D06293-18AE-4D11-A72A-DC79F19EDAD7}" destId="{41C921CE-412B-4C77-8493-C7E03E3B7ADF}" srcOrd="4" destOrd="0" presId="urn:microsoft.com/office/officeart/2005/8/layout/list1"/>
    <dgm:cxn modelId="{B5BAFA1A-CAEE-4745-9276-C9F312334F25}" type="presParOf" srcId="{41C921CE-412B-4C77-8493-C7E03E3B7ADF}" destId="{9F168D90-634B-4B3B-966B-2C76C6D1D63C}" srcOrd="0" destOrd="0" presId="urn:microsoft.com/office/officeart/2005/8/layout/list1"/>
    <dgm:cxn modelId="{914359AB-AAA9-4253-B668-07E3A05B344E}" type="presParOf" srcId="{41C921CE-412B-4C77-8493-C7E03E3B7ADF}" destId="{A1DDBDB6-FB8D-42F2-A1F8-E4FA8E00B4F7}" srcOrd="1" destOrd="0" presId="urn:microsoft.com/office/officeart/2005/8/layout/list1"/>
    <dgm:cxn modelId="{F2435F25-0BE6-401C-BA90-B79A4DAEF18E}" type="presParOf" srcId="{02D06293-18AE-4D11-A72A-DC79F19EDAD7}" destId="{4DA7B38D-4867-4E54-99D6-6300D06B4977}" srcOrd="5" destOrd="0" presId="urn:microsoft.com/office/officeart/2005/8/layout/list1"/>
    <dgm:cxn modelId="{CA783BF4-C22D-4C89-9B46-66C14F16E157}" type="presParOf" srcId="{02D06293-18AE-4D11-A72A-DC79F19EDAD7}" destId="{B21AA07A-4539-4F73-B7FE-D53AFB8FADD1}" srcOrd="6" destOrd="0" presId="urn:microsoft.com/office/officeart/2005/8/layout/list1"/>
    <dgm:cxn modelId="{1375BE0F-0CB1-41F6-A343-B37C90999444}" type="presParOf" srcId="{02D06293-18AE-4D11-A72A-DC79F19EDAD7}" destId="{60732232-1D9A-48DD-8BCC-025BAFCAA247}" srcOrd="7" destOrd="0" presId="urn:microsoft.com/office/officeart/2005/8/layout/list1"/>
    <dgm:cxn modelId="{9EF33D98-624D-4791-A252-761BA839DBE1}" type="presParOf" srcId="{02D06293-18AE-4D11-A72A-DC79F19EDAD7}" destId="{CDDC6E96-1D44-43C8-930C-A5E55988D6F8}" srcOrd="8" destOrd="0" presId="urn:microsoft.com/office/officeart/2005/8/layout/list1"/>
    <dgm:cxn modelId="{34136CAD-5726-4498-B914-7C0AFED6C0DC}" type="presParOf" srcId="{CDDC6E96-1D44-43C8-930C-A5E55988D6F8}" destId="{D451ECAF-55EF-4EB1-9B93-078C15F50EDD}" srcOrd="0" destOrd="0" presId="urn:microsoft.com/office/officeart/2005/8/layout/list1"/>
    <dgm:cxn modelId="{0C5F757A-4111-4102-AC96-E67FE2C7ED43}" type="presParOf" srcId="{CDDC6E96-1D44-43C8-930C-A5E55988D6F8}" destId="{E09EC01E-ECF4-4FCB-B812-24FE342AAAFC}" srcOrd="1" destOrd="0" presId="urn:microsoft.com/office/officeart/2005/8/layout/list1"/>
    <dgm:cxn modelId="{D94FA866-7FC9-4C5F-9D86-49B4F6E83936}" type="presParOf" srcId="{02D06293-18AE-4D11-A72A-DC79F19EDAD7}" destId="{AAAF82AE-A793-4609-BBE0-48ED12DD04BE}" srcOrd="9" destOrd="0" presId="urn:microsoft.com/office/officeart/2005/8/layout/list1"/>
    <dgm:cxn modelId="{5400AD13-D3D9-4D6F-9518-319434035769}" type="presParOf" srcId="{02D06293-18AE-4D11-A72A-DC79F19EDAD7}" destId="{0A32E47B-82E9-4ECF-8CE0-7DDB5751F82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D111D-F08A-4558-8769-BEA58D557DC4}">
      <dsp:nvSpPr>
        <dsp:cNvPr id="0" name=""/>
        <dsp:cNvSpPr/>
      </dsp:nvSpPr>
      <dsp:spPr>
        <a:xfrm>
          <a:off x="0" y="371263"/>
          <a:ext cx="6852864" cy="60479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FB0DBD-0C9E-4898-8DC3-C752600084C2}">
      <dsp:nvSpPr>
        <dsp:cNvPr id="0" name=""/>
        <dsp:cNvSpPr/>
      </dsp:nvSpPr>
      <dsp:spPr>
        <a:xfrm>
          <a:off x="342643" y="17023"/>
          <a:ext cx="4797004"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315" tIns="0" rIns="181315" bIns="0" numCol="1" spcCol="1270" anchor="ctr" anchorCtr="0">
          <a:noAutofit/>
        </a:bodyPr>
        <a:lstStyle/>
        <a:p>
          <a:pPr marL="0" lvl="0" indent="0" algn="l" defTabSz="1066800">
            <a:lnSpc>
              <a:spcPct val="90000"/>
            </a:lnSpc>
            <a:spcBef>
              <a:spcPct val="0"/>
            </a:spcBef>
            <a:spcAft>
              <a:spcPct val="35000"/>
            </a:spcAft>
            <a:buNone/>
          </a:pPr>
          <a:r>
            <a:rPr lang="en-US" sz="2400" kern="1200" dirty="0"/>
            <a:t>Vision (Founding Story)</a:t>
          </a:r>
        </a:p>
      </dsp:txBody>
      <dsp:txXfrm>
        <a:off x="377228" y="51608"/>
        <a:ext cx="4727834" cy="639310"/>
      </dsp:txXfrm>
    </dsp:sp>
    <dsp:sp modelId="{B21AA07A-4539-4F73-B7FE-D53AFB8FADD1}">
      <dsp:nvSpPr>
        <dsp:cNvPr id="0" name=""/>
        <dsp:cNvSpPr/>
      </dsp:nvSpPr>
      <dsp:spPr>
        <a:xfrm>
          <a:off x="0" y="1459903"/>
          <a:ext cx="6852864" cy="604799"/>
        </a:xfrm>
        <a:prstGeom prst="rect">
          <a:avLst/>
        </a:prstGeom>
        <a:solidFill>
          <a:schemeClr val="lt1">
            <a:alpha val="90000"/>
            <a:hueOff val="0"/>
            <a:satOff val="0"/>
            <a:lumOff val="0"/>
            <a:alphaOff val="0"/>
          </a:schemeClr>
        </a:solidFill>
        <a:ln w="25400" cap="flat" cmpd="sng" algn="ctr">
          <a:solidFill>
            <a:schemeClr val="accent5">
              <a:hueOff val="-3379271"/>
              <a:satOff val="-8710"/>
              <a:lumOff val="-5883"/>
              <a:alphaOff val="0"/>
            </a:schemeClr>
          </a:solidFill>
          <a:prstDash val="solid"/>
        </a:ln>
        <a:effectLst/>
      </dsp:spPr>
      <dsp:style>
        <a:lnRef idx="2">
          <a:scrgbClr r="0" g="0" b="0"/>
        </a:lnRef>
        <a:fillRef idx="1">
          <a:scrgbClr r="0" g="0" b="0"/>
        </a:fillRef>
        <a:effectRef idx="0">
          <a:scrgbClr r="0" g="0" b="0"/>
        </a:effectRef>
        <a:fontRef idx="minor"/>
      </dsp:style>
    </dsp:sp>
    <dsp:sp modelId="{A1DDBDB6-FB8D-42F2-A1F8-E4FA8E00B4F7}">
      <dsp:nvSpPr>
        <dsp:cNvPr id="0" name=""/>
        <dsp:cNvSpPr/>
      </dsp:nvSpPr>
      <dsp:spPr>
        <a:xfrm>
          <a:off x="342643" y="1105663"/>
          <a:ext cx="4797004" cy="708480"/>
        </a:xfrm>
        <a:prstGeom prst="roundRect">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315" tIns="0" rIns="181315" bIns="0" numCol="1" spcCol="1270" anchor="ctr" anchorCtr="0">
          <a:noAutofit/>
        </a:bodyPr>
        <a:lstStyle/>
        <a:p>
          <a:pPr marL="0" lvl="0" indent="0" algn="l" defTabSz="1066800">
            <a:lnSpc>
              <a:spcPct val="90000"/>
            </a:lnSpc>
            <a:spcBef>
              <a:spcPct val="0"/>
            </a:spcBef>
            <a:spcAft>
              <a:spcPct val="35000"/>
            </a:spcAft>
            <a:buNone/>
          </a:pPr>
          <a:r>
            <a:rPr lang="en-US" sz="2400" kern="1200" dirty="0"/>
            <a:t>Your Traction </a:t>
          </a:r>
        </a:p>
      </dsp:txBody>
      <dsp:txXfrm>
        <a:off x="377228" y="1140248"/>
        <a:ext cx="4727834" cy="639310"/>
      </dsp:txXfrm>
    </dsp:sp>
    <dsp:sp modelId="{0A32E47B-82E9-4ECF-8CE0-7DDB5751F82F}">
      <dsp:nvSpPr>
        <dsp:cNvPr id="0" name=""/>
        <dsp:cNvSpPr/>
      </dsp:nvSpPr>
      <dsp:spPr>
        <a:xfrm>
          <a:off x="0" y="2548543"/>
          <a:ext cx="6852864" cy="604799"/>
        </a:xfrm>
        <a:prstGeom prst="rect">
          <a:avLst/>
        </a:prstGeom>
        <a:solidFill>
          <a:schemeClr val="lt1">
            <a:alpha val="90000"/>
            <a:hueOff val="0"/>
            <a:satOff val="0"/>
            <a:lumOff val="0"/>
            <a:alphaOff val="0"/>
          </a:schemeClr>
        </a:solidFill>
        <a:ln w="25400" cap="flat" cmpd="sng" algn="ctr">
          <a:solidFill>
            <a:schemeClr val="accent5">
              <a:hueOff val="-6758543"/>
              <a:satOff val="-17419"/>
              <a:lumOff val="-11765"/>
              <a:alphaOff val="0"/>
            </a:schemeClr>
          </a:solidFill>
          <a:prstDash val="solid"/>
        </a:ln>
        <a:effectLst/>
      </dsp:spPr>
      <dsp:style>
        <a:lnRef idx="2">
          <a:scrgbClr r="0" g="0" b="0"/>
        </a:lnRef>
        <a:fillRef idx="1">
          <a:scrgbClr r="0" g="0" b="0"/>
        </a:fillRef>
        <a:effectRef idx="0">
          <a:scrgbClr r="0" g="0" b="0"/>
        </a:effectRef>
        <a:fontRef idx="minor"/>
      </dsp:style>
    </dsp:sp>
    <dsp:sp modelId="{E09EC01E-ECF4-4FCB-B812-24FE342AAAFC}">
      <dsp:nvSpPr>
        <dsp:cNvPr id="0" name=""/>
        <dsp:cNvSpPr/>
      </dsp:nvSpPr>
      <dsp:spPr>
        <a:xfrm>
          <a:off x="342643" y="2194303"/>
          <a:ext cx="4797004" cy="708480"/>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315" tIns="0" rIns="181315" bIns="0" numCol="1" spcCol="1270" anchor="ctr" anchorCtr="0">
          <a:noAutofit/>
        </a:bodyPr>
        <a:lstStyle/>
        <a:p>
          <a:pPr marL="0" lvl="0" indent="0" algn="l" defTabSz="1066800">
            <a:lnSpc>
              <a:spcPct val="90000"/>
            </a:lnSpc>
            <a:spcBef>
              <a:spcPct val="0"/>
            </a:spcBef>
            <a:spcAft>
              <a:spcPct val="35000"/>
            </a:spcAft>
            <a:buNone/>
          </a:pPr>
          <a:r>
            <a:rPr lang="en-US" sz="2400" kern="1200" dirty="0"/>
            <a:t>Your Culture</a:t>
          </a:r>
        </a:p>
      </dsp:txBody>
      <dsp:txXfrm>
        <a:off x="377228" y="2228888"/>
        <a:ext cx="4727834"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 name="Google Shape;7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6a3178211_0_4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6a3178211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6a317821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6a317821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22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6a3178211_0_4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6a3178211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6a3178211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6a317821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6a3178211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6a317821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6a3178211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6a317821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096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6a3178211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e6a3178211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83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6a317821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6a317821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118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6a317821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6a317821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310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6a3178211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6a317821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46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6a3178211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6a3178211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805aa9e5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805aa9e5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6a317821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6a317821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630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805aa9e5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805aa9e5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6a317821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6a317821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689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805aa9e5e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e805aa9e5e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805aa9e5e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e805aa9e5e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21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805aa9e5e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e805aa9e5e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6a317821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6a317821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303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805aa9e5e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805aa9e5e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6a317821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6a317821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6a3178211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e6a3178211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258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805aa9e5e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e805aa9e5e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546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805aa9e5e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e805aa9e5e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795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6a3178211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e6a3178211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805aa9e5e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e805aa9e5e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6a3178211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e6a3178211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314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6a3178211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e6a3178211_0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6a3178211_0_4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6a317821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6a317821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6a317821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64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6a317821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6a317821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33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6a3178211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e6a3178211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e6a3178211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e6a3178211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ge6a3178211_0_321"/>
          <p:cNvPicPr preferRelativeResize="0"/>
          <p:nvPr/>
        </p:nvPicPr>
        <p:blipFill rotWithShape="1">
          <a:blip r:embed="rId2">
            <a:alphaModFix/>
          </a:blip>
          <a:srcRect/>
          <a:stretch/>
        </p:blipFill>
        <p:spPr>
          <a:xfrm>
            <a:off x="1457871" y="0"/>
            <a:ext cx="10905550" cy="6857999"/>
          </a:xfrm>
          <a:prstGeom prst="rect">
            <a:avLst/>
          </a:prstGeom>
          <a:noFill/>
          <a:ln>
            <a:noFill/>
          </a:ln>
        </p:spPr>
      </p:pic>
      <p:sp>
        <p:nvSpPr>
          <p:cNvPr id="13" name="Google Shape;13;ge6a3178211_0_3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just">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ge6a3178211_0_3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ge6a3178211_0_3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ge6a3178211_0_321"/>
          <p:cNvPicPr preferRelativeResize="0"/>
          <p:nvPr/>
        </p:nvPicPr>
        <p:blipFill rotWithShape="1">
          <a:blip r:embed="rId3">
            <a:alphaModFix/>
          </a:blip>
          <a:srcRect/>
          <a:stretch/>
        </p:blipFill>
        <p:spPr>
          <a:xfrm>
            <a:off x="0" y="0"/>
            <a:ext cx="3854449" cy="6858000"/>
          </a:xfrm>
          <a:prstGeom prst="rect">
            <a:avLst/>
          </a:prstGeom>
          <a:noFill/>
          <a:ln>
            <a:noFill/>
          </a:ln>
        </p:spPr>
      </p:pic>
      <p:sp>
        <p:nvSpPr>
          <p:cNvPr id="17" name="Google Shape;17;ge6a3178211_0_321"/>
          <p:cNvSpPr txBox="1">
            <a:spLocks noGrp="1"/>
          </p:cNvSpPr>
          <p:nvPr>
            <p:ph type="ctrTitle"/>
          </p:nvPr>
        </p:nvSpPr>
        <p:spPr>
          <a:xfrm>
            <a:off x="1524000" y="1454726"/>
            <a:ext cx="9144000" cy="2147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000"/>
              <a:buFont typeface="Arial"/>
              <a:buNone/>
              <a:defRPr sz="8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ge6a3178211_0_321"/>
          <p:cNvSpPr txBox="1">
            <a:spLocks noGrp="1"/>
          </p:cNvSpPr>
          <p:nvPr>
            <p:ph type="subTitle" idx="1"/>
          </p:nvPr>
        </p:nvSpPr>
        <p:spPr>
          <a:xfrm>
            <a:off x="1524000" y="3602038"/>
            <a:ext cx="5832900" cy="1655700"/>
          </a:xfrm>
          <a:prstGeom prst="rect">
            <a:avLst/>
          </a:prstGeom>
          <a:noFill/>
          <a:ln>
            <a:noFill/>
          </a:ln>
        </p:spPr>
        <p:txBody>
          <a:bodyPr spcFirstLastPara="1" wrap="square" lIns="91425" tIns="45700" rIns="91425" bIns="45700" anchor="t" anchorCtr="0">
            <a:normAutofit/>
          </a:bodyPr>
          <a:lstStyle>
            <a:lvl1pPr lvl="0" algn="just">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ge6a3178211_0_321"/>
          <p:cNvPicPr preferRelativeResize="0"/>
          <p:nvPr/>
        </p:nvPicPr>
        <p:blipFill rotWithShape="1">
          <a:blip r:embed="rId4">
            <a:alphaModFix/>
          </a:blip>
          <a:srcRect/>
          <a:stretch/>
        </p:blipFill>
        <p:spPr>
          <a:xfrm>
            <a:off x="349620" y="202922"/>
            <a:ext cx="1709336" cy="586787"/>
          </a:xfrm>
          <a:prstGeom prst="rect">
            <a:avLst/>
          </a:prstGeom>
          <a:noFill/>
          <a:ln>
            <a:noFill/>
          </a:ln>
        </p:spPr>
      </p:pic>
      <p:pic>
        <p:nvPicPr>
          <p:cNvPr id="20" name="Google Shape;20;ge6a3178211_0_321"/>
          <p:cNvPicPr preferRelativeResize="0"/>
          <p:nvPr/>
        </p:nvPicPr>
        <p:blipFill rotWithShape="1">
          <a:blip r:embed="rId5">
            <a:alphaModFix/>
          </a:blip>
          <a:srcRect/>
          <a:stretch/>
        </p:blipFill>
        <p:spPr>
          <a:xfrm>
            <a:off x="10393967" y="5403274"/>
            <a:ext cx="1808425" cy="145472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
        <p:cNvGrpSpPr/>
        <p:nvPr/>
      </p:nvGrpSpPr>
      <p:grpSpPr>
        <a:xfrm>
          <a:off x="0" y="0"/>
          <a:ext cx="0" cy="0"/>
          <a:chOff x="0" y="0"/>
          <a:chExt cx="0" cy="0"/>
        </a:xfrm>
      </p:grpSpPr>
      <p:pic>
        <p:nvPicPr>
          <p:cNvPr id="22" name="Google Shape;22;ge6a3178211_0_331"/>
          <p:cNvPicPr preferRelativeResize="0"/>
          <p:nvPr/>
        </p:nvPicPr>
        <p:blipFill rotWithShape="1">
          <a:blip r:embed="rId2">
            <a:alphaModFix/>
          </a:blip>
          <a:srcRect/>
          <a:stretch/>
        </p:blipFill>
        <p:spPr>
          <a:xfrm rot="-826573">
            <a:off x="-2185555" y="8182"/>
            <a:ext cx="8014856" cy="1849326"/>
          </a:xfrm>
          <a:prstGeom prst="rect">
            <a:avLst/>
          </a:prstGeom>
          <a:noFill/>
          <a:ln>
            <a:noFill/>
          </a:ln>
        </p:spPr>
      </p:pic>
      <p:sp>
        <p:nvSpPr>
          <p:cNvPr id="23" name="Google Shape;23;ge6a3178211_0_331"/>
          <p:cNvSpPr txBox="1">
            <a:spLocks noGrp="1"/>
          </p:cNvSpPr>
          <p:nvPr>
            <p:ph type="title"/>
          </p:nvPr>
        </p:nvSpPr>
        <p:spPr>
          <a:xfrm>
            <a:off x="838200" y="1035344"/>
            <a:ext cx="6867900" cy="824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79230"/>
              </a:buClr>
              <a:buSzPts val="4400"/>
              <a:buFont typeface="Arial"/>
              <a:buNone/>
              <a:defRPr sz="4400" b="1">
                <a:solidFill>
                  <a:srgbClr val="F7923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ge6a3178211_0_331"/>
          <p:cNvSpPr txBox="1">
            <a:spLocks noGrp="1"/>
          </p:cNvSpPr>
          <p:nvPr>
            <p:ph type="body" idx="1"/>
          </p:nvPr>
        </p:nvSpPr>
        <p:spPr>
          <a:xfrm>
            <a:off x="1589809" y="3617476"/>
            <a:ext cx="4232700" cy="365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79230"/>
              </a:buClr>
              <a:buSzPts val="2400"/>
              <a:buNone/>
              <a:defRPr sz="2400" b="1">
                <a:solidFill>
                  <a:srgbClr val="F79230"/>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 name="Google Shape;25;ge6a3178211_0_3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just">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ge6a3178211_0_3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ge6a3178211_0_331"/>
          <p:cNvSpPr txBox="1">
            <a:spLocks noGrp="1"/>
          </p:cNvSpPr>
          <p:nvPr>
            <p:ph type="body" idx="2"/>
          </p:nvPr>
        </p:nvSpPr>
        <p:spPr>
          <a:xfrm>
            <a:off x="6037045" y="3617476"/>
            <a:ext cx="4232700" cy="365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79230"/>
              </a:buClr>
              <a:buSzPts val="2400"/>
              <a:buNone/>
              <a:defRPr sz="2400" b="1">
                <a:solidFill>
                  <a:srgbClr val="F79230"/>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ge6a3178211_0_331"/>
          <p:cNvSpPr txBox="1">
            <a:spLocks noGrp="1"/>
          </p:cNvSpPr>
          <p:nvPr>
            <p:ph type="body" idx="3"/>
          </p:nvPr>
        </p:nvSpPr>
        <p:spPr>
          <a:xfrm>
            <a:off x="1589809" y="4052019"/>
            <a:ext cx="4232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ge6a3178211_0_331"/>
          <p:cNvSpPr txBox="1">
            <a:spLocks noGrp="1"/>
          </p:cNvSpPr>
          <p:nvPr>
            <p:ph type="body" idx="4"/>
          </p:nvPr>
        </p:nvSpPr>
        <p:spPr>
          <a:xfrm>
            <a:off x="1589809" y="4486562"/>
            <a:ext cx="4232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ge6a3178211_0_331"/>
          <p:cNvSpPr txBox="1">
            <a:spLocks noGrp="1"/>
          </p:cNvSpPr>
          <p:nvPr>
            <p:ph type="body" idx="5"/>
          </p:nvPr>
        </p:nvSpPr>
        <p:spPr>
          <a:xfrm>
            <a:off x="6037045" y="4052885"/>
            <a:ext cx="4232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ge6a3178211_0_331"/>
          <p:cNvSpPr txBox="1">
            <a:spLocks noGrp="1"/>
          </p:cNvSpPr>
          <p:nvPr>
            <p:ph type="body" idx="6"/>
          </p:nvPr>
        </p:nvSpPr>
        <p:spPr>
          <a:xfrm>
            <a:off x="6037045" y="4487428"/>
            <a:ext cx="4232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32" name="Google Shape;32;ge6a3178211_0_331"/>
          <p:cNvPicPr preferRelativeResize="0"/>
          <p:nvPr/>
        </p:nvPicPr>
        <p:blipFill rotWithShape="1">
          <a:blip r:embed="rId3">
            <a:alphaModFix/>
          </a:blip>
          <a:srcRect/>
          <a:stretch/>
        </p:blipFill>
        <p:spPr>
          <a:xfrm>
            <a:off x="10393967" y="5403274"/>
            <a:ext cx="1808425" cy="145472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
        <p:cNvGrpSpPr/>
        <p:nvPr/>
      </p:nvGrpSpPr>
      <p:grpSpPr>
        <a:xfrm>
          <a:off x="0" y="0"/>
          <a:ext cx="0" cy="0"/>
          <a:chOff x="0" y="0"/>
          <a:chExt cx="0" cy="0"/>
        </a:xfrm>
      </p:grpSpPr>
      <p:pic>
        <p:nvPicPr>
          <p:cNvPr id="34" name="Google Shape;34;ge6a3178211_0_343"/>
          <p:cNvPicPr preferRelativeResize="0"/>
          <p:nvPr/>
        </p:nvPicPr>
        <p:blipFill rotWithShape="1">
          <a:blip r:embed="rId2">
            <a:alphaModFix/>
          </a:blip>
          <a:srcRect/>
          <a:stretch/>
        </p:blipFill>
        <p:spPr>
          <a:xfrm>
            <a:off x="-338913" y="0"/>
            <a:ext cx="12963869" cy="8143201"/>
          </a:xfrm>
          <a:prstGeom prst="rect">
            <a:avLst/>
          </a:prstGeom>
          <a:noFill/>
          <a:ln>
            <a:noFill/>
          </a:ln>
        </p:spPr>
      </p:pic>
      <p:pic>
        <p:nvPicPr>
          <p:cNvPr id="35" name="Google Shape;35;ge6a3178211_0_343"/>
          <p:cNvPicPr preferRelativeResize="0"/>
          <p:nvPr/>
        </p:nvPicPr>
        <p:blipFill rotWithShape="1">
          <a:blip r:embed="rId3">
            <a:alphaModFix/>
          </a:blip>
          <a:srcRect/>
          <a:stretch/>
        </p:blipFill>
        <p:spPr>
          <a:xfrm>
            <a:off x="-338914" y="2202873"/>
            <a:ext cx="12790106" cy="5042767"/>
          </a:xfrm>
          <a:prstGeom prst="rect">
            <a:avLst/>
          </a:prstGeom>
          <a:noFill/>
          <a:ln>
            <a:noFill/>
          </a:ln>
        </p:spPr>
      </p:pic>
      <p:sp>
        <p:nvSpPr>
          <p:cNvPr id="36" name="Google Shape;36;ge6a3178211_0_343"/>
          <p:cNvSpPr txBox="1">
            <a:spLocks noGrp="1"/>
          </p:cNvSpPr>
          <p:nvPr>
            <p:ph type="title"/>
          </p:nvPr>
        </p:nvSpPr>
        <p:spPr>
          <a:xfrm>
            <a:off x="1046019" y="3617480"/>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ge6a3178211_0_3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just">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ge6a3178211_0_3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ge6a3178211_0_3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just">
              <a:spcBef>
                <a:spcPts val="0"/>
              </a:spcBef>
              <a:buNone/>
              <a:defRPr sz="1200" b="0" i="0" u="none" strike="noStrike" cap="none">
                <a:solidFill>
                  <a:schemeClr val="lt1"/>
                </a:solidFill>
                <a:latin typeface="Arial"/>
                <a:ea typeface="Arial"/>
                <a:cs typeface="Arial"/>
                <a:sym typeface="Arial"/>
              </a:defRPr>
            </a:lvl1pPr>
            <a:lvl2pPr marL="0" lvl="1" indent="0" algn="just">
              <a:spcBef>
                <a:spcPts val="0"/>
              </a:spcBef>
              <a:buNone/>
              <a:defRPr sz="1200" b="0" i="0" u="none" strike="noStrike" cap="none">
                <a:solidFill>
                  <a:schemeClr val="lt1"/>
                </a:solidFill>
                <a:latin typeface="Arial"/>
                <a:ea typeface="Arial"/>
                <a:cs typeface="Arial"/>
                <a:sym typeface="Arial"/>
              </a:defRPr>
            </a:lvl2pPr>
            <a:lvl3pPr marL="0" lvl="2" indent="0" algn="just">
              <a:spcBef>
                <a:spcPts val="0"/>
              </a:spcBef>
              <a:buNone/>
              <a:defRPr sz="1200" b="0" i="0" u="none" strike="noStrike" cap="none">
                <a:solidFill>
                  <a:schemeClr val="lt1"/>
                </a:solidFill>
                <a:latin typeface="Arial"/>
                <a:ea typeface="Arial"/>
                <a:cs typeface="Arial"/>
                <a:sym typeface="Arial"/>
              </a:defRPr>
            </a:lvl3pPr>
            <a:lvl4pPr marL="0" lvl="3" indent="0" algn="just">
              <a:spcBef>
                <a:spcPts val="0"/>
              </a:spcBef>
              <a:buNone/>
              <a:defRPr sz="1200" b="0" i="0" u="none" strike="noStrike" cap="none">
                <a:solidFill>
                  <a:schemeClr val="lt1"/>
                </a:solidFill>
                <a:latin typeface="Arial"/>
                <a:ea typeface="Arial"/>
                <a:cs typeface="Arial"/>
                <a:sym typeface="Arial"/>
              </a:defRPr>
            </a:lvl4pPr>
            <a:lvl5pPr marL="0" lvl="4" indent="0" algn="just">
              <a:spcBef>
                <a:spcPts val="0"/>
              </a:spcBef>
              <a:buNone/>
              <a:defRPr sz="1200" b="0" i="0" u="none" strike="noStrike" cap="none">
                <a:solidFill>
                  <a:schemeClr val="lt1"/>
                </a:solidFill>
                <a:latin typeface="Arial"/>
                <a:ea typeface="Arial"/>
                <a:cs typeface="Arial"/>
                <a:sym typeface="Arial"/>
              </a:defRPr>
            </a:lvl5pPr>
            <a:lvl6pPr marL="0" lvl="5" indent="0" algn="just">
              <a:spcBef>
                <a:spcPts val="0"/>
              </a:spcBef>
              <a:buNone/>
              <a:defRPr sz="1200" b="0" i="0" u="none" strike="noStrike" cap="none">
                <a:solidFill>
                  <a:schemeClr val="lt1"/>
                </a:solidFill>
                <a:latin typeface="Arial"/>
                <a:ea typeface="Arial"/>
                <a:cs typeface="Arial"/>
                <a:sym typeface="Arial"/>
              </a:defRPr>
            </a:lvl6pPr>
            <a:lvl7pPr marL="0" lvl="6" indent="0" algn="just">
              <a:spcBef>
                <a:spcPts val="0"/>
              </a:spcBef>
              <a:buNone/>
              <a:defRPr sz="1200" b="0" i="0" u="none" strike="noStrike" cap="none">
                <a:solidFill>
                  <a:schemeClr val="lt1"/>
                </a:solidFill>
                <a:latin typeface="Arial"/>
                <a:ea typeface="Arial"/>
                <a:cs typeface="Arial"/>
                <a:sym typeface="Arial"/>
              </a:defRPr>
            </a:lvl7pPr>
            <a:lvl8pPr marL="0" lvl="7" indent="0" algn="just">
              <a:spcBef>
                <a:spcPts val="0"/>
              </a:spcBef>
              <a:buNone/>
              <a:defRPr sz="1200" b="0" i="0" u="none" strike="noStrike" cap="none">
                <a:solidFill>
                  <a:schemeClr val="lt1"/>
                </a:solidFill>
                <a:latin typeface="Arial"/>
                <a:ea typeface="Arial"/>
                <a:cs typeface="Arial"/>
                <a:sym typeface="Arial"/>
              </a:defRPr>
            </a:lvl8pPr>
            <a:lvl9pPr marL="0" lvl="8" indent="0" algn="just">
              <a:spcBef>
                <a:spcPts val="0"/>
              </a:spcBef>
              <a:buNone/>
              <a:defRPr sz="1200" b="0" i="0" u="none" strike="noStrike" cap="none">
                <a:solidFill>
                  <a:schemeClr val="lt1"/>
                </a:solidFill>
                <a:latin typeface="Arial"/>
                <a:ea typeface="Arial"/>
                <a:cs typeface="Arial"/>
                <a:sym typeface="Arial"/>
              </a:defRPr>
            </a:lvl9pPr>
          </a:lstStyle>
          <a:p>
            <a:pPr marL="0" lvl="0" indent="0" algn="just" rtl="0">
              <a:spcBef>
                <a:spcPts val="0"/>
              </a:spcBef>
              <a:spcAft>
                <a:spcPts val="0"/>
              </a:spcAft>
              <a:buNone/>
            </a:pPr>
            <a:endParaRPr/>
          </a:p>
          <a:p>
            <a:pPr marL="0" lvl="0" indent="0" algn="just" rtl="0">
              <a:spcBef>
                <a:spcPts val="0"/>
              </a:spcBef>
              <a:spcAft>
                <a:spcPts val="0"/>
              </a:spcAft>
              <a:buNone/>
            </a:pPr>
            <a:r>
              <a:rPr lang="en-US" b="1"/>
              <a:t>PRORESOURCE</a:t>
            </a:r>
            <a:endParaRPr>
              <a:solidFill>
                <a:srgbClr val="888888"/>
              </a:solidFill>
            </a:endParaRPr>
          </a:p>
          <a:p>
            <a:pPr marL="0" lvl="0" indent="0" algn="just" rtl="0">
              <a:spcBef>
                <a:spcPts val="0"/>
              </a:spcBef>
              <a:spcAft>
                <a:spcPts val="0"/>
              </a:spcAft>
              <a:buNone/>
            </a:pPr>
            <a:endParaRPr b="1"/>
          </a:p>
        </p:txBody>
      </p:sp>
      <p:pic>
        <p:nvPicPr>
          <p:cNvPr id="40" name="Google Shape;40;ge6a3178211_0_343"/>
          <p:cNvPicPr preferRelativeResize="0"/>
          <p:nvPr/>
        </p:nvPicPr>
        <p:blipFill rotWithShape="1">
          <a:blip r:embed="rId4">
            <a:alphaModFix/>
          </a:blip>
          <a:srcRect/>
          <a:stretch/>
        </p:blipFill>
        <p:spPr>
          <a:xfrm>
            <a:off x="-807057" y="898912"/>
            <a:ext cx="13726394" cy="31671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1"/>
        <p:cNvGrpSpPr/>
        <p:nvPr/>
      </p:nvGrpSpPr>
      <p:grpSpPr>
        <a:xfrm>
          <a:off x="0" y="0"/>
          <a:ext cx="0" cy="0"/>
          <a:chOff x="0" y="0"/>
          <a:chExt cx="0" cy="0"/>
        </a:xfrm>
      </p:grpSpPr>
      <p:pic>
        <p:nvPicPr>
          <p:cNvPr id="42" name="Google Shape;42;ge6a3178211_0_351"/>
          <p:cNvPicPr preferRelativeResize="0"/>
          <p:nvPr/>
        </p:nvPicPr>
        <p:blipFill rotWithShape="1">
          <a:blip r:embed="rId2">
            <a:alphaModFix/>
          </a:blip>
          <a:srcRect/>
          <a:stretch/>
        </p:blipFill>
        <p:spPr>
          <a:xfrm rot="-826573">
            <a:off x="-2185555" y="8182"/>
            <a:ext cx="8014856" cy="1849326"/>
          </a:xfrm>
          <a:prstGeom prst="rect">
            <a:avLst/>
          </a:prstGeom>
          <a:noFill/>
          <a:ln>
            <a:noFill/>
          </a:ln>
        </p:spPr>
      </p:pic>
      <p:sp>
        <p:nvSpPr>
          <p:cNvPr id="43" name="Google Shape;43;ge6a3178211_0_351"/>
          <p:cNvSpPr txBox="1">
            <a:spLocks noGrp="1"/>
          </p:cNvSpPr>
          <p:nvPr>
            <p:ph type="body" idx="1"/>
          </p:nvPr>
        </p:nvSpPr>
        <p:spPr>
          <a:xfrm>
            <a:off x="838200" y="2180648"/>
            <a:ext cx="10515600" cy="685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79230"/>
              </a:buClr>
              <a:buSzPts val="3600"/>
              <a:buNone/>
              <a:defRPr sz="3600" b="1">
                <a:solidFill>
                  <a:srgbClr val="F7923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e6a3178211_0_3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just">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ge6a3178211_0_3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ge6a3178211_0_351"/>
          <p:cNvSpPr txBox="1">
            <a:spLocks noGrp="1"/>
          </p:cNvSpPr>
          <p:nvPr>
            <p:ph type="body" idx="2"/>
          </p:nvPr>
        </p:nvSpPr>
        <p:spPr>
          <a:xfrm>
            <a:off x="838200" y="2862403"/>
            <a:ext cx="10515600" cy="685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sz="2800" b="0">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ge6a3178211_0_351"/>
          <p:cNvSpPr txBox="1">
            <a:spLocks noGrp="1"/>
          </p:cNvSpPr>
          <p:nvPr>
            <p:ph type="title"/>
          </p:nvPr>
        </p:nvSpPr>
        <p:spPr>
          <a:xfrm>
            <a:off x="838200" y="1035344"/>
            <a:ext cx="6867900" cy="824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79230"/>
              </a:buClr>
              <a:buSzPts val="4400"/>
              <a:buFont typeface="Arial"/>
              <a:buNone/>
              <a:defRPr sz="4400" b="1">
                <a:solidFill>
                  <a:srgbClr val="F7923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ge6a3178211_0_351"/>
          <p:cNvPicPr preferRelativeResize="0"/>
          <p:nvPr/>
        </p:nvPicPr>
        <p:blipFill rotWithShape="1">
          <a:blip r:embed="rId3">
            <a:alphaModFix/>
          </a:blip>
          <a:srcRect/>
          <a:stretch/>
        </p:blipFill>
        <p:spPr>
          <a:xfrm>
            <a:off x="10393967" y="5403274"/>
            <a:ext cx="1808425" cy="1454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pic>
        <p:nvPicPr>
          <p:cNvPr id="50" name="Google Shape;50;ge6a3178211_0_359"/>
          <p:cNvPicPr preferRelativeResize="0"/>
          <p:nvPr/>
        </p:nvPicPr>
        <p:blipFill rotWithShape="1">
          <a:blip r:embed="rId2">
            <a:alphaModFix/>
          </a:blip>
          <a:srcRect/>
          <a:stretch/>
        </p:blipFill>
        <p:spPr>
          <a:xfrm>
            <a:off x="-1" y="0"/>
            <a:ext cx="12427525" cy="7806299"/>
          </a:xfrm>
          <a:prstGeom prst="rect">
            <a:avLst/>
          </a:prstGeom>
          <a:noFill/>
          <a:ln>
            <a:noFill/>
          </a:ln>
        </p:spPr>
      </p:pic>
      <p:pic>
        <p:nvPicPr>
          <p:cNvPr id="51" name="Google Shape;51;ge6a3178211_0_359"/>
          <p:cNvPicPr preferRelativeResize="0"/>
          <p:nvPr/>
        </p:nvPicPr>
        <p:blipFill rotWithShape="1">
          <a:blip r:embed="rId3">
            <a:alphaModFix/>
          </a:blip>
          <a:srcRect/>
          <a:stretch/>
        </p:blipFill>
        <p:spPr>
          <a:xfrm>
            <a:off x="-1" y="665018"/>
            <a:ext cx="12291063" cy="6267163"/>
          </a:xfrm>
          <a:prstGeom prst="rect">
            <a:avLst/>
          </a:prstGeom>
          <a:noFill/>
          <a:ln>
            <a:noFill/>
          </a:ln>
        </p:spPr>
      </p:pic>
      <p:sp>
        <p:nvSpPr>
          <p:cNvPr id="52" name="Google Shape;52;ge6a3178211_0_3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just">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ge6a3178211_0_3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ge6a3178211_0_3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just">
              <a:spcBef>
                <a:spcPts val="0"/>
              </a:spcBef>
              <a:buNone/>
              <a:defRPr sz="1200" b="1" i="0" u="none" strike="noStrike" cap="none">
                <a:solidFill>
                  <a:schemeClr val="lt1"/>
                </a:solidFill>
                <a:latin typeface="Arial"/>
                <a:ea typeface="Arial"/>
                <a:cs typeface="Arial"/>
                <a:sym typeface="Arial"/>
              </a:defRPr>
            </a:lvl1pPr>
            <a:lvl2pPr marL="0" lvl="1" indent="0" algn="just">
              <a:spcBef>
                <a:spcPts val="0"/>
              </a:spcBef>
              <a:buNone/>
              <a:defRPr sz="1200" b="1" i="0" u="none" strike="noStrike" cap="none">
                <a:solidFill>
                  <a:schemeClr val="lt1"/>
                </a:solidFill>
                <a:latin typeface="Arial"/>
                <a:ea typeface="Arial"/>
                <a:cs typeface="Arial"/>
                <a:sym typeface="Arial"/>
              </a:defRPr>
            </a:lvl2pPr>
            <a:lvl3pPr marL="0" lvl="2" indent="0" algn="just">
              <a:spcBef>
                <a:spcPts val="0"/>
              </a:spcBef>
              <a:buNone/>
              <a:defRPr sz="1200" b="1" i="0" u="none" strike="noStrike" cap="none">
                <a:solidFill>
                  <a:schemeClr val="lt1"/>
                </a:solidFill>
                <a:latin typeface="Arial"/>
                <a:ea typeface="Arial"/>
                <a:cs typeface="Arial"/>
                <a:sym typeface="Arial"/>
              </a:defRPr>
            </a:lvl3pPr>
            <a:lvl4pPr marL="0" lvl="3" indent="0" algn="just">
              <a:spcBef>
                <a:spcPts val="0"/>
              </a:spcBef>
              <a:buNone/>
              <a:defRPr sz="1200" b="1" i="0" u="none" strike="noStrike" cap="none">
                <a:solidFill>
                  <a:schemeClr val="lt1"/>
                </a:solidFill>
                <a:latin typeface="Arial"/>
                <a:ea typeface="Arial"/>
                <a:cs typeface="Arial"/>
                <a:sym typeface="Arial"/>
              </a:defRPr>
            </a:lvl4pPr>
            <a:lvl5pPr marL="0" lvl="4" indent="0" algn="just">
              <a:spcBef>
                <a:spcPts val="0"/>
              </a:spcBef>
              <a:buNone/>
              <a:defRPr sz="1200" b="1" i="0" u="none" strike="noStrike" cap="none">
                <a:solidFill>
                  <a:schemeClr val="lt1"/>
                </a:solidFill>
                <a:latin typeface="Arial"/>
                <a:ea typeface="Arial"/>
                <a:cs typeface="Arial"/>
                <a:sym typeface="Arial"/>
              </a:defRPr>
            </a:lvl5pPr>
            <a:lvl6pPr marL="0" lvl="5" indent="0" algn="just">
              <a:spcBef>
                <a:spcPts val="0"/>
              </a:spcBef>
              <a:buNone/>
              <a:defRPr sz="1200" b="1" i="0" u="none" strike="noStrike" cap="none">
                <a:solidFill>
                  <a:schemeClr val="lt1"/>
                </a:solidFill>
                <a:latin typeface="Arial"/>
                <a:ea typeface="Arial"/>
                <a:cs typeface="Arial"/>
                <a:sym typeface="Arial"/>
              </a:defRPr>
            </a:lvl6pPr>
            <a:lvl7pPr marL="0" lvl="6" indent="0" algn="just">
              <a:spcBef>
                <a:spcPts val="0"/>
              </a:spcBef>
              <a:buNone/>
              <a:defRPr sz="1200" b="1" i="0" u="none" strike="noStrike" cap="none">
                <a:solidFill>
                  <a:schemeClr val="lt1"/>
                </a:solidFill>
                <a:latin typeface="Arial"/>
                <a:ea typeface="Arial"/>
                <a:cs typeface="Arial"/>
                <a:sym typeface="Arial"/>
              </a:defRPr>
            </a:lvl7pPr>
            <a:lvl8pPr marL="0" lvl="7" indent="0" algn="just">
              <a:spcBef>
                <a:spcPts val="0"/>
              </a:spcBef>
              <a:buNone/>
              <a:defRPr sz="1200" b="1" i="0" u="none" strike="noStrike" cap="none">
                <a:solidFill>
                  <a:schemeClr val="lt1"/>
                </a:solidFill>
                <a:latin typeface="Arial"/>
                <a:ea typeface="Arial"/>
                <a:cs typeface="Arial"/>
                <a:sym typeface="Arial"/>
              </a:defRPr>
            </a:lvl8pPr>
            <a:lvl9pPr marL="0" lvl="8" indent="0" algn="just">
              <a:spcBef>
                <a:spcPts val="0"/>
              </a:spcBef>
              <a:buNone/>
              <a:defRPr sz="1200" b="1" i="0" u="none" strike="noStrike" cap="none">
                <a:solidFill>
                  <a:schemeClr val="lt1"/>
                </a:solidFill>
                <a:latin typeface="Arial"/>
                <a:ea typeface="Arial"/>
                <a:cs typeface="Arial"/>
                <a:sym typeface="Arial"/>
              </a:defRPr>
            </a:lvl9pPr>
          </a:lstStyle>
          <a:p>
            <a:pPr marL="0" lvl="0" indent="0" algn="just" rtl="0">
              <a:spcBef>
                <a:spcPts val="0"/>
              </a:spcBef>
              <a:spcAft>
                <a:spcPts val="0"/>
              </a:spcAft>
              <a:buNone/>
            </a:pPr>
            <a:r>
              <a:rPr lang="en-US"/>
              <a:t>LINKEDIN FORMULA</a:t>
            </a:r>
            <a:endParaRPr b="0">
              <a:solidFill>
                <a:srgbClr val="888888"/>
              </a:solidFill>
            </a:endParaRPr>
          </a:p>
        </p:txBody>
      </p:sp>
      <p:sp>
        <p:nvSpPr>
          <p:cNvPr id="55" name="Google Shape;55;ge6a3178211_0_359"/>
          <p:cNvSpPr txBox="1">
            <a:spLocks noGrp="1"/>
          </p:cNvSpPr>
          <p:nvPr>
            <p:ph type="body" idx="1"/>
          </p:nvPr>
        </p:nvSpPr>
        <p:spPr>
          <a:xfrm>
            <a:off x="838200" y="2585894"/>
            <a:ext cx="10515600" cy="6858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 name="Google Shape;56;ge6a3178211_0_359"/>
          <p:cNvPicPr preferRelativeResize="0"/>
          <p:nvPr/>
        </p:nvPicPr>
        <p:blipFill rotWithShape="1">
          <a:blip r:embed="rId4">
            <a:alphaModFix/>
          </a:blip>
          <a:srcRect/>
          <a:stretch/>
        </p:blipFill>
        <p:spPr>
          <a:xfrm>
            <a:off x="-649434" y="415636"/>
            <a:ext cx="13726394" cy="16865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pic>
        <p:nvPicPr>
          <p:cNvPr id="58" name="Google Shape;58;ge6a3178211_0_367"/>
          <p:cNvPicPr preferRelativeResize="0"/>
          <p:nvPr/>
        </p:nvPicPr>
        <p:blipFill rotWithShape="1">
          <a:blip r:embed="rId2">
            <a:alphaModFix/>
          </a:blip>
          <a:srcRect/>
          <a:stretch/>
        </p:blipFill>
        <p:spPr>
          <a:xfrm rot="-679308">
            <a:off x="505443" y="7128"/>
            <a:ext cx="9995551" cy="1905713"/>
          </a:xfrm>
          <a:prstGeom prst="rect">
            <a:avLst/>
          </a:prstGeom>
          <a:noFill/>
          <a:ln>
            <a:noFill/>
          </a:ln>
        </p:spPr>
      </p:pic>
      <p:sp>
        <p:nvSpPr>
          <p:cNvPr id="59" name="Google Shape;59;ge6a3178211_0_3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just">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ge6a3178211_0_36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ge6a3178211_0_3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ge6a3178211_0_367"/>
          <p:cNvSpPr txBox="1">
            <a:spLocks noGrp="1"/>
          </p:cNvSpPr>
          <p:nvPr>
            <p:ph type="title"/>
          </p:nvPr>
        </p:nvSpPr>
        <p:spPr>
          <a:xfrm>
            <a:off x="4038600" y="1035344"/>
            <a:ext cx="7315200" cy="824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79230"/>
              </a:buClr>
              <a:buSzPts val="4400"/>
              <a:buFont typeface="Arial"/>
              <a:buNone/>
              <a:defRPr sz="4400" b="1">
                <a:solidFill>
                  <a:srgbClr val="F7923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3" name="Google Shape;63;ge6a3178211_0_367"/>
          <p:cNvPicPr preferRelativeResize="0"/>
          <p:nvPr/>
        </p:nvPicPr>
        <p:blipFill rotWithShape="1">
          <a:blip r:embed="rId3">
            <a:alphaModFix/>
          </a:blip>
          <a:srcRect t="8001" b="6987"/>
          <a:stretch/>
        </p:blipFill>
        <p:spPr>
          <a:xfrm>
            <a:off x="0" y="-1"/>
            <a:ext cx="3709553" cy="4844275"/>
          </a:xfrm>
          <a:prstGeom prst="rect">
            <a:avLst/>
          </a:prstGeom>
          <a:noFill/>
          <a:ln>
            <a:noFill/>
          </a:ln>
        </p:spPr>
      </p:pic>
      <p:pic>
        <p:nvPicPr>
          <p:cNvPr id="64" name="Google Shape;64;ge6a3178211_0_367"/>
          <p:cNvPicPr preferRelativeResize="0"/>
          <p:nvPr/>
        </p:nvPicPr>
        <p:blipFill rotWithShape="1">
          <a:blip r:embed="rId4">
            <a:alphaModFix/>
          </a:blip>
          <a:srcRect/>
          <a:stretch/>
        </p:blipFill>
        <p:spPr>
          <a:xfrm>
            <a:off x="-1" y="4291445"/>
            <a:ext cx="3709556" cy="2566555"/>
          </a:xfrm>
          <a:prstGeom prst="rect">
            <a:avLst/>
          </a:prstGeom>
          <a:noFill/>
          <a:ln>
            <a:noFill/>
          </a:ln>
        </p:spPr>
      </p:pic>
      <p:sp>
        <p:nvSpPr>
          <p:cNvPr id="65" name="Google Shape;65;ge6a3178211_0_367"/>
          <p:cNvSpPr txBox="1">
            <a:spLocks noGrp="1"/>
          </p:cNvSpPr>
          <p:nvPr>
            <p:ph type="body" idx="1"/>
          </p:nvPr>
        </p:nvSpPr>
        <p:spPr>
          <a:xfrm>
            <a:off x="4038600" y="3926319"/>
            <a:ext cx="3252300" cy="365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79230"/>
              </a:buClr>
              <a:buSzPts val="2400"/>
              <a:buNone/>
              <a:defRPr sz="2400" b="1">
                <a:solidFill>
                  <a:srgbClr val="F79230"/>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ge6a3178211_0_367"/>
          <p:cNvSpPr txBox="1">
            <a:spLocks noGrp="1"/>
          </p:cNvSpPr>
          <p:nvPr>
            <p:ph type="body" idx="2"/>
          </p:nvPr>
        </p:nvSpPr>
        <p:spPr>
          <a:xfrm>
            <a:off x="8101373" y="3926319"/>
            <a:ext cx="3252300" cy="365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79230"/>
              </a:buClr>
              <a:buSzPts val="2400"/>
              <a:buNone/>
              <a:defRPr sz="2400" b="1">
                <a:solidFill>
                  <a:srgbClr val="F79230"/>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ge6a3178211_0_367"/>
          <p:cNvSpPr txBox="1">
            <a:spLocks noGrp="1"/>
          </p:cNvSpPr>
          <p:nvPr>
            <p:ph type="body" idx="3"/>
          </p:nvPr>
        </p:nvSpPr>
        <p:spPr>
          <a:xfrm>
            <a:off x="4038600" y="4360862"/>
            <a:ext cx="32523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ge6a3178211_0_367"/>
          <p:cNvSpPr txBox="1">
            <a:spLocks noGrp="1"/>
          </p:cNvSpPr>
          <p:nvPr>
            <p:ph type="body" idx="4"/>
          </p:nvPr>
        </p:nvSpPr>
        <p:spPr>
          <a:xfrm>
            <a:off x="4038600" y="4795405"/>
            <a:ext cx="32523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9" name="Google Shape;69;ge6a3178211_0_367"/>
          <p:cNvSpPr txBox="1">
            <a:spLocks noGrp="1"/>
          </p:cNvSpPr>
          <p:nvPr>
            <p:ph type="body" idx="5"/>
          </p:nvPr>
        </p:nvSpPr>
        <p:spPr>
          <a:xfrm>
            <a:off x="8101373" y="4361728"/>
            <a:ext cx="32523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0" name="Google Shape;70;ge6a3178211_0_367"/>
          <p:cNvSpPr txBox="1">
            <a:spLocks noGrp="1"/>
          </p:cNvSpPr>
          <p:nvPr>
            <p:ph type="body" idx="6"/>
          </p:nvPr>
        </p:nvSpPr>
        <p:spPr>
          <a:xfrm>
            <a:off x="8101373" y="4796271"/>
            <a:ext cx="32523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1" name="Google Shape;71;ge6a3178211_0_367"/>
          <p:cNvSpPr txBox="1">
            <a:spLocks noGrp="1"/>
          </p:cNvSpPr>
          <p:nvPr>
            <p:ph type="body" idx="7"/>
          </p:nvPr>
        </p:nvSpPr>
        <p:spPr>
          <a:xfrm>
            <a:off x="128155" y="4919373"/>
            <a:ext cx="3581400" cy="189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e6a3178211_0_3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ge6a3178211_0_3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ge6a3178211_0_3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just"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ge6a3178211_0_3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ge6a3178211_0_3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proresource.com/excellent-linkedin-ceo-profile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ctrTitle"/>
          </p:nvPr>
        </p:nvSpPr>
        <p:spPr>
          <a:xfrm>
            <a:off x="559725" y="2013000"/>
            <a:ext cx="9839100" cy="2284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82500"/>
              <a:buFont typeface="Arial"/>
              <a:buNone/>
            </a:pPr>
            <a:r>
              <a:rPr lang="en-US">
                <a:latin typeface="Roboto"/>
                <a:ea typeface="Roboto"/>
                <a:cs typeface="Roboto"/>
                <a:sym typeface="Roboto"/>
              </a:rPr>
              <a:t>THE LINKEDIN</a:t>
            </a:r>
            <a:endParaRPr>
              <a:latin typeface="Roboto"/>
              <a:ea typeface="Roboto"/>
              <a:cs typeface="Roboto"/>
              <a:sym typeface="Roboto"/>
            </a:endParaRPr>
          </a:p>
          <a:p>
            <a:pPr marL="0" lvl="0" indent="0" algn="l" rtl="0">
              <a:lnSpc>
                <a:spcPct val="90000"/>
              </a:lnSpc>
              <a:spcBef>
                <a:spcPts val="0"/>
              </a:spcBef>
              <a:spcAft>
                <a:spcPts val="0"/>
              </a:spcAft>
              <a:buClr>
                <a:schemeClr val="lt1"/>
              </a:buClr>
              <a:buSzPct val="124528"/>
              <a:buFont typeface="Arial"/>
              <a:buNone/>
            </a:pPr>
            <a:r>
              <a:rPr lang="en-US">
                <a:latin typeface="Roboto"/>
                <a:ea typeface="Roboto"/>
                <a:cs typeface="Roboto"/>
                <a:sym typeface="Roboto"/>
              </a:rPr>
              <a:t>FORMULA FOR CEOS</a:t>
            </a:r>
            <a:endParaRPr sz="5300" b="0">
              <a:latin typeface="Roboto"/>
              <a:ea typeface="Roboto"/>
              <a:cs typeface="Roboto"/>
              <a:sym typeface="Roboto"/>
            </a:endParaRPr>
          </a:p>
        </p:txBody>
      </p:sp>
      <p:sp>
        <p:nvSpPr>
          <p:cNvPr id="77" name="Google Shape;77;p1"/>
          <p:cNvSpPr txBox="1"/>
          <p:nvPr/>
        </p:nvSpPr>
        <p:spPr>
          <a:xfrm>
            <a:off x="559725" y="4218950"/>
            <a:ext cx="9463200" cy="800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4000">
                <a:solidFill>
                  <a:srgbClr val="FFFFFF"/>
                </a:solidFill>
                <a:latin typeface="Roboto"/>
                <a:ea typeface="Roboto"/>
                <a:cs typeface="Roboto"/>
                <a:sym typeface="Roboto"/>
              </a:rPr>
              <a:t>GET FURTHER FASTER</a:t>
            </a:r>
            <a:endParaRPr sz="4000">
              <a:solidFill>
                <a:srgbClr val="FFFFFF"/>
              </a:solidFill>
              <a:latin typeface="Roboto"/>
              <a:ea typeface="Roboto"/>
              <a:cs typeface="Roboto"/>
              <a:sym typeface="Roboto"/>
            </a:endParaRPr>
          </a:p>
        </p:txBody>
      </p:sp>
      <p:sp>
        <p:nvSpPr>
          <p:cNvPr id="78" name="Google Shape;78;p1"/>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ge6a3178211_0_435"/>
          <p:cNvPicPr preferRelativeResize="0"/>
          <p:nvPr/>
        </p:nvPicPr>
        <p:blipFill>
          <a:blip r:embed="rId3">
            <a:alphaModFix/>
          </a:blip>
          <a:stretch>
            <a:fillRect/>
          </a:stretch>
        </p:blipFill>
        <p:spPr>
          <a:xfrm>
            <a:off x="3002975" y="1456475"/>
            <a:ext cx="6186049" cy="4639525"/>
          </a:xfrm>
          <a:prstGeom prst="rect">
            <a:avLst/>
          </a:prstGeom>
          <a:noFill/>
          <a:ln>
            <a:noFill/>
          </a:ln>
        </p:spPr>
      </p:pic>
      <p:sp>
        <p:nvSpPr>
          <p:cNvPr id="140" name="Google Shape;140;ge6a3178211_0_435"/>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41" name="Google Shape;141;ge6a3178211_0_435"/>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e6a3178211_0_410"/>
          <p:cNvSpPr txBox="1">
            <a:spLocks noGrp="1"/>
          </p:cNvSpPr>
          <p:nvPr>
            <p:ph type="body" idx="1"/>
          </p:nvPr>
        </p:nvSpPr>
        <p:spPr>
          <a:xfrm>
            <a:off x="838200" y="2180652"/>
            <a:ext cx="10515600" cy="1361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t>54% of job seekers in the US</a:t>
            </a:r>
          </a:p>
          <a:p>
            <a:pPr marL="0" lvl="0" indent="0" algn="ctr" rtl="0">
              <a:spcBef>
                <a:spcPts val="1000"/>
              </a:spcBef>
              <a:spcAft>
                <a:spcPts val="0"/>
              </a:spcAft>
              <a:buNone/>
            </a:pPr>
            <a:r>
              <a:rPr lang="en-US" dirty="0"/>
              <a:t>research the CEO in social media</a:t>
            </a:r>
            <a:endParaRPr dirty="0"/>
          </a:p>
        </p:txBody>
      </p:sp>
      <p:sp>
        <p:nvSpPr>
          <p:cNvPr id="117" name="Google Shape;117;ge6a3178211_0_410"/>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18" name="Google Shape;118;ge6a3178211_0_410"/>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extLst>
      <p:ext uri="{BB962C8B-B14F-4D97-AF65-F5344CB8AC3E}">
        <p14:creationId xmlns:p14="http://schemas.microsoft.com/office/powerpoint/2010/main" val="801897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e6a3178211_0_444"/>
          <p:cNvPicPr preferRelativeResize="0"/>
          <p:nvPr/>
        </p:nvPicPr>
        <p:blipFill>
          <a:blip r:embed="rId3">
            <a:alphaModFix/>
          </a:blip>
          <a:stretch>
            <a:fillRect/>
          </a:stretch>
        </p:blipFill>
        <p:spPr>
          <a:xfrm>
            <a:off x="2695936" y="1323825"/>
            <a:ext cx="6800126" cy="4599099"/>
          </a:xfrm>
          <a:prstGeom prst="rect">
            <a:avLst/>
          </a:prstGeom>
          <a:noFill/>
          <a:ln>
            <a:noFill/>
          </a:ln>
        </p:spPr>
      </p:pic>
      <p:sp>
        <p:nvSpPr>
          <p:cNvPr id="147" name="Google Shape;147;ge6a3178211_0_444"/>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48" name="Google Shape;148;ge6a3178211_0_444"/>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e6a3178211_0_461"/>
          <p:cNvSpPr txBox="1">
            <a:spLocks noGrp="1"/>
          </p:cNvSpPr>
          <p:nvPr>
            <p:ph type="body" idx="1"/>
          </p:nvPr>
        </p:nvSpPr>
        <p:spPr>
          <a:xfrm>
            <a:off x="838200" y="2266169"/>
            <a:ext cx="10515600" cy="685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Where is the ROI?</a:t>
            </a:r>
            <a:endParaRPr dirty="0"/>
          </a:p>
        </p:txBody>
      </p:sp>
      <p:sp>
        <p:nvSpPr>
          <p:cNvPr id="170" name="Google Shape;170;ge6a3178211_0_461"/>
          <p:cNvSpPr txBox="1">
            <a:spLocks noGrp="1"/>
          </p:cNvSpPr>
          <p:nvPr>
            <p:ph type="body" idx="1"/>
          </p:nvPr>
        </p:nvSpPr>
        <p:spPr>
          <a:xfrm>
            <a:off x="838200" y="3419929"/>
            <a:ext cx="10515600" cy="2684700"/>
          </a:xfrm>
          <a:prstGeom prst="rect">
            <a:avLst/>
          </a:prstGeom>
        </p:spPr>
        <p:txBody>
          <a:bodyPr spcFirstLastPara="1" wrap="square" lIns="91425" tIns="45700" rIns="91425" bIns="45700" anchor="t" anchorCtr="0">
            <a:noAutofit/>
          </a:bodyPr>
          <a:lstStyle/>
          <a:p>
            <a:pPr marL="0" indent="0"/>
            <a:r>
              <a:rPr lang="en-US" sz="3500" b="0" dirty="0"/>
              <a:t>Increase</a:t>
            </a:r>
            <a:r>
              <a:rPr lang="en-US" sz="3500" dirty="0"/>
              <a:t> brand awareness</a:t>
            </a:r>
          </a:p>
          <a:p>
            <a:pPr marL="0" indent="0"/>
            <a:r>
              <a:rPr lang="en-US" sz="3500" b="0" dirty="0"/>
              <a:t>More say </a:t>
            </a:r>
            <a:r>
              <a:rPr lang="en-US" sz="3500" dirty="0"/>
              <a:t>yes to a conversation</a:t>
            </a:r>
          </a:p>
          <a:p>
            <a:pPr marL="0" lvl="0" indent="0" algn="ctr" rtl="0">
              <a:spcBef>
                <a:spcPts val="1000"/>
              </a:spcBef>
              <a:spcAft>
                <a:spcPts val="0"/>
              </a:spcAft>
              <a:buNone/>
            </a:pPr>
            <a:r>
              <a:rPr lang="en-US" sz="3500" dirty="0"/>
              <a:t>Save time </a:t>
            </a:r>
            <a:r>
              <a:rPr lang="en-US" sz="3500" b="0" dirty="0"/>
              <a:t>in meetings</a:t>
            </a:r>
          </a:p>
          <a:p>
            <a:pPr marL="0" lvl="0" indent="0" algn="ctr" rtl="0">
              <a:spcBef>
                <a:spcPts val="1000"/>
              </a:spcBef>
              <a:spcAft>
                <a:spcPts val="0"/>
              </a:spcAft>
              <a:buNone/>
            </a:pPr>
            <a:r>
              <a:rPr lang="en-US" sz="3500" dirty="0"/>
              <a:t>Speed progress</a:t>
            </a:r>
            <a:r>
              <a:rPr lang="en-US" sz="3500" b="0" dirty="0"/>
              <a:t> through your funnel</a:t>
            </a:r>
            <a:endParaRPr sz="3500" b="0" dirty="0"/>
          </a:p>
        </p:txBody>
      </p:sp>
      <p:sp>
        <p:nvSpPr>
          <p:cNvPr id="171" name="Google Shape;171;ge6a3178211_0_461"/>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
        <p:nvSpPr>
          <p:cNvPr id="172" name="Google Shape;172;ge6a3178211_0_461"/>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e6a3178211_1_8"/>
          <p:cNvSpPr txBox="1">
            <a:spLocks noGrp="1"/>
          </p:cNvSpPr>
          <p:nvPr>
            <p:ph type="body" idx="1"/>
          </p:nvPr>
        </p:nvSpPr>
        <p:spPr>
          <a:xfrm>
            <a:off x="1023134" y="2760555"/>
            <a:ext cx="4134492" cy="685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CEO Examples on LinkedIn</a:t>
            </a:r>
            <a:endParaRPr dirty="0"/>
          </a:p>
        </p:txBody>
      </p:sp>
      <p:sp>
        <p:nvSpPr>
          <p:cNvPr id="178" name="Google Shape;178;ge6a3178211_1_8"/>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
        <p:nvSpPr>
          <p:cNvPr id="179" name="Google Shape;179;ge6a3178211_1_8"/>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pic>
        <p:nvPicPr>
          <p:cNvPr id="1026" name="Picture 2" descr="Excellent LinkedIn CEO Profiles 2023">
            <a:hlinkClick r:id="rId3"/>
            <a:extLst>
              <a:ext uri="{FF2B5EF4-FFF2-40B4-BE49-F238E27FC236}">
                <a16:creationId xmlns:a16="http://schemas.microsoft.com/office/drawing/2014/main" id="{176B9CB4-934D-15F9-1AD7-1233D9D37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521" y="2195476"/>
            <a:ext cx="5628740" cy="4502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e6a3178211_1_8"/>
          <p:cNvSpPr txBox="1">
            <a:spLocks noGrp="1"/>
          </p:cNvSpPr>
          <p:nvPr>
            <p:ph type="body" idx="1"/>
          </p:nvPr>
        </p:nvSpPr>
        <p:spPr>
          <a:xfrm>
            <a:off x="838200" y="3500294"/>
            <a:ext cx="10515600" cy="685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CEO LinkedIn Formula</a:t>
            </a:r>
            <a:endParaRPr dirty="0"/>
          </a:p>
        </p:txBody>
      </p:sp>
      <p:sp>
        <p:nvSpPr>
          <p:cNvPr id="178" name="Google Shape;178;ge6a3178211_1_8"/>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
        <p:nvSpPr>
          <p:cNvPr id="179" name="Google Shape;179;ge6a3178211_1_8"/>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Tree>
    <p:extLst>
      <p:ext uri="{BB962C8B-B14F-4D97-AF65-F5344CB8AC3E}">
        <p14:creationId xmlns:p14="http://schemas.microsoft.com/office/powerpoint/2010/main" val="351344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e6a3178211_0_421"/>
          <p:cNvSpPr txBox="1">
            <a:spLocks noGrp="1"/>
          </p:cNvSpPr>
          <p:nvPr>
            <p:ph type="body" idx="1"/>
          </p:nvPr>
        </p:nvSpPr>
        <p:spPr>
          <a:xfrm>
            <a:off x="838200" y="1246463"/>
            <a:ext cx="10515600" cy="1945308"/>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4200" dirty="0"/>
              <a:t>LinkedIn Formula for CEOs – </a:t>
            </a:r>
          </a:p>
          <a:p>
            <a:pPr marL="0" lvl="0" indent="0" algn="l" rtl="0">
              <a:lnSpc>
                <a:spcPct val="120000"/>
              </a:lnSpc>
              <a:spcBef>
                <a:spcPts val="1000"/>
              </a:spcBef>
              <a:spcAft>
                <a:spcPts val="0"/>
              </a:spcAft>
              <a:buNone/>
            </a:pPr>
            <a:r>
              <a:rPr lang="en-US" sz="2800" b="0" dirty="0"/>
              <a:t>If you have one primary focus, your job is easier.</a:t>
            </a:r>
          </a:p>
        </p:txBody>
      </p:sp>
      <p:pic>
        <p:nvPicPr>
          <p:cNvPr id="132" name="Google Shape;132;ge6a3178211_0_421"/>
          <p:cNvPicPr preferRelativeResize="0"/>
          <p:nvPr/>
        </p:nvPicPr>
        <p:blipFill>
          <a:blip r:embed="rId3">
            <a:alphaModFix/>
          </a:blip>
          <a:stretch>
            <a:fillRect/>
          </a:stretch>
        </p:blipFill>
        <p:spPr>
          <a:xfrm>
            <a:off x="1421455" y="2808246"/>
            <a:ext cx="8876477" cy="2575100"/>
          </a:xfrm>
          <a:prstGeom prst="rect">
            <a:avLst/>
          </a:prstGeom>
          <a:noFill/>
          <a:ln>
            <a:noFill/>
          </a:ln>
        </p:spPr>
      </p:pic>
      <p:sp>
        <p:nvSpPr>
          <p:cNvPr id="133" name="Google Shape;133;ge6a3178211_0_421"/>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34" name="Google Shape;134;ge6a3178211_0_421"/>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extLst>
      <p:ext uri="{BB962C8B-B14F-4D97-AF65-F5344CB8AC3E}">
        <p14:creationId xmlns:p14="http://schemas.microsoft.com/office/powerpoint/2010/main" val="382421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541256B4-27E2-40A8-BD21-B625B7BC8426}"/>
              </a:ext>
            </a:extLst>
          </p:cNvPr>
          <p:cNvPicPr>
            <a:picLocks noChangeAspect="1"/>
          </p:cNvPicPr>
          <p:nvPr/>
        </p:nvPicPr>
        <p:blipFill>
          <a:blip r:embed="rId3"/>
          <a:stretch>
            <a:fillRect/>
          </a:stretch>
        </p:blipFill>
        <p:spPr>
          <a:xfrm>
            <a:off x="4165365" y="2336002"/>
            <a:ext cx="1329289" cy="2058777"/>
          </a:xfrm>
          <a:prstGeom prst="rect">
            <a:avLst/>
          </a:prstGeom>
        </p:spPr>
      </p:pic>
      <p:pic>
        <p:nvPicPr>
          <p:cNvPr id="7" name="Picture 6" descr="Icon&#10;&#10;Description automatically generated">
            <a:extLst>
              <a:ext uri="{FF2B5EF4-FFF2-40B4-BE49-F238E27FC236}">
                <a16:creationId xmlns:a16="http://schemas.microsoft.com/office/drawing/2014/main" id="{0318039A-656F-4028-A973-F2C824B12B3A}"/>
              </a:ext>
            </a:extLst>
          </p:cNvPr>
          <p:cNvPicPr>
            <a:picLocks noChangeAspect="1"/>
          </p:cNvPicPr>
          <p:nvPr/>
        </p:nvPicPr>
        <p:blipFill>
          <a:blip r:embed="rId4"/>
          <a:stretch>
            <a:fillRect/>
          </a:stretch>
        </p:blipFill>
        <p:spPr>
          <a:xfrm>
            <a:off x="1874668" y="2342260"/>
            <a:ext cx="1416832" cy="2052520"/>
          </a:xfrm>
          <a:prstGeom prst="rect">
            <a:avLst/>
          </a:prstGeom>
        </p:spPr>
      </p:pic>
      <p:sp>
        <p:nvSpPr>
          <p:cNvPr id="184" name="Google Shape;184;ge6a3178211_1_19"/>
          <p:cNvSpPr txBox="1">
            <a:spLocks noGrp="1"/>
          </p:cNvSpPr>
          <p:nvPr>
            <p:ph type="body" idx="1"/>
          </p:nvPr>
        </p:nvSpPr>
        <p:spPr>
          <a:xfrm>
            <a:off x="703875" y="1240833"/>
            <a:ext cx="10515600" cy="1144037"/>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b="0" dirty="0"/>
              <a:t>Focus your LinkedIn presence on that audience, </a:t>
            </a:r>
          </a:p>
          <a:p>
            <a:pPr marL="0" lvl="0" indent="0" algn="l" rtl="0">
              <a:spcBef>
                <a:spcPts val="1000"/>
              </a:spcBef>
              <a:spcAft>
                <a:spcPts val="0"/>
              </a:spcAft>
              <a:buNone/>
            </a:pPr>
            <a:r>
              <a:rPr lang="en-US" b="0" dirty="0"/>
              <a:t>provide the information they need to say yes!</a:t>
            </a:r>
            <a:endParaRPr b="0" dirty="0"/>
          </a:p>
        </p:txBody>
      </p:sp>
      <p:sp>
        <p:nvSpPr>
          <p:cNvPr id="186" name="Google Shape;186;ge6a3178211_1_19"/>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87" name="Google Shape;187;ge6a3178211_1_19"/>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4" name="TextBox 3">
            <a:extLst>
              <a:ext uri="{FF2B5EF4-FFF2-40B4-BE49-F238E27FC236}">
                <a16:creationId xmlns:a16="http://schemas.microsoft.com/office/drawing/2014/main" id="{6DD1CDF1-7291-4127-895D-1E5AD0DD3A4F}"/>
              </a:ext>
            </a:extLst>
          </p:cNvPr>
          <p:cNvSpPr txBox="1"/>
          <p:nvPr/>
        </p:nvSpPr>
        <p:spPr>
          <a:xfrm>
            <a:off x="1819308" y="4354342"/>
            <a:ext cx="1800491" cy="954107"/>
          </a:xfrm>
          <a:prstGeom prst="rect">
            <a:avLst/>
          </a:prstGeom>
          <a:noFill/>
        </p:spPr>
        <p:txBody>
          <a:bodyPr wrap="square" rtlCol="0">
            <a:spAutoFit/>
          </a:bodyPr>
          <a:lstStyle/>
          <a:p>
            <a:r>
              <a:rPr lang="en-US" dirty="0"/>
              <a:t>Speak to the people who matter most. What do they need to know about you?</a:t>
            </a:r>
          </a:p>
        </p:txBody>
      </p:sp>
      <p:sp>
        <p:nvSpPr>
          <p:cNvPr id="5" name="TextBox 4">
            <a:extLst>
              <a:ext uri="{FF2B5EF4-FFF2-40B4-BE49-F238E27FC236}">
                <a16:creationId xmlns:a16="http://schemas.microsoft.com/office/drawing/2014/main" id="{D934CB4C-EDDE-4240-B18A-FA4FFEEC97C8}"/>
              </a:ext>
            </a:extLst>
          </p:cNvPr>
          <p:cNvSpPr txBox="1"/>
          <p:nvPr/>
        </p:nvSpPr>
        <p:spPr>
          <a:xfrm>
            <a:off x="4096307" y="4354342"/>
            <a:ext cx="1800491" cy="1384995"/>
          </a:xfrm>
          <a:prstGeom prst="rect">
            <a:avLst/>
          </a:prstGeom>
          <a:noFill/>
        </p:spPr>
        <p:txBody>
          <a:bodyPr wrap="square" rtlCol="0">
            <a:spAutoFit/>
          </a:bodyPr>
          <a:lstStyle/>
          <a:p>
            <a:r>
              <a:rPr lang="en-US" dirty="0"/>
              <a:t>CEO networks should be 1000+. Connect with your target audience plus people respected by them.</a:t>
            </a:r>
          </a:p>
        </p:txBody>
      </p:sp>
      <p:pic>
        <p:nvPicPr>
          <p:cNvPr id="11" name="Picture 10" descr="Icon&#10;&#10;Description automatically generated">
            <a:extLst>
              <a:ext uri="{FF2B5EF4-FFF2-40B4-BE49-F238E27FC236}">
                <a16:creationId xmlns:a16="http://schemas.microsoft.com/office/drawing/2014/main" id="{D291EC80-AF3B-49F1-B5C5-E3C8AD087A1D}"/>
              </a:ext>
            </a:extLst>
          </p:cNvPr>
          <p:cNvPicPr>
            <a:picLocks noChangeAspect="1"/>
          </p:cNvPicPr>
          <p:nvPr/>
        </p:nvPicPr>
        <p:blipFill>
          <a:blip r:embed="rId5"/>
          <a:stretch>
            <a:fillRect/>
          </a:stretch>
        </p:blipFill>
        <p:spPr>
          <a:xfrm>
            <a:off x="8680406" y="2336002"/>
            <a:ext cx="1264978" cy="2016555"/>
          </a:xfrm>
          <a:prstGeom prst="rect">
            <a:avLst/>
          </a:prstGeom>
        </p:spPr>
      </p:pic>
      <p:sp>
        <p:nvSpPr>
          <p:cNvPr id="12" name="TextBox 11">
            <a:extLst>
              <a:ext uri="{FF2B5EF4-FFF2-40B4-BE49-F238E27FC236}">
                <a16:creationId xmlns:a16="http://schemas.microsoft.com/office/drawing/2014/main" id="{FE632BB4-F1BC-463E-A62C-B2AD3E5BB63C}"/>
              </a:ext>
            </a:extLst>
          </p:cNvPr>
          <p:cNvSpPr txBox="1"/>
          <p:nvPr/>
        </p:nvSpPr>
        <p:spPr>
          <a:xfrm>
            <a:off x="6442364" y="4387913"/>
            <a:ext cx="1848812" cy="1169551"/>
          </a:xfrm>
          <a:prstGeom prst="rect">
            <a:avLst/>
          </a:prstGeom>
          <a:noFill/>
        </p:spPr>
        <p:txBody>
          <a:bodyPr wrap="square" rtlCol="0">
            <a:spAutoFit/>
          </a:bodyPr>
          <a:lstStyle/>
          <a:p>
            <a:r>
              <a:rPr lang="en-US" dirty="0"/>
              <a:t>What education will serve your goals, interest your audience, and maintain mindshare?</a:t>
            </a:r>
          </a:p>
        </p:txBody>
      </p:sp>
      <p:pic>
        <p:nvPicPr>
          <p:cNvPr id="14" name="Picture 13" descr="Logo&#10;&#10;Description automatically generated">
            <a:extLst>
              <a:ext uri="{FF2B5EF4-FFF2-40B4-BE49-F238E27FC236}">
                <a16:creationId xmlns:a16="http://schemas.microsoft.com/office/drawing/2014/main" id="{5B12DA42-F500-4D01-AE50-465D95DC99A6}"/>
              </a:ext>
            </a:extLst>
          </p:cNvPr>
          <p:cNvPicPr>
            <a:picLocks noChangeAspect="1"/>
          </p:cNvPicPr>
          <p:nvPr/>
        </p:nvPicPr>
        <p:blipFill>
          <a:blip r:embed="rId6"/>
          <a:stretch>
            <a:fillRect/>
          </a:stretch>
        </p:blipFill>
        <p:spPr>
          <a:xfrm>
            <a:off x="6601743" y="2336002"/>
            <a:ext cx="1456807" cy="2018340"/>
          </a:xfrm>
          <a:prstGeom prst="rect">
            <a:avLst/>
          </a:prstGeom>
        </p:spPr>
      </p:pic>
      <p:sp>
        <p:nvSpPr>
          <p:cNvPr id="15" name="TextBox 14">
            <a:extLst>
              <a:ext uri="{FF2B5EF4-FFF2-40B4-BE49-F238E27FC236}">
                <a16:creationId xmlns:a16="http://schemas.microsoft.com/office/drawing/2014/main" id="{CE2CE3C8-697C-4EA3-BF34-B09FED8F1C6E}"/>
              </a:ext>
            </a:extLst>
          </p:cNvPr>
          <p:cNvSpPr txBox="1"/>
          <p:nvPr/>
        </p:nvSpPr>
        <p:spPr>
          <a:xfrm>
            <a:off x="8574619" y="4394779"/>
            <a:ext cx="1781660" cy="738664"/>
          </a:xfrm>
          <a:prstGeom prst="rect">
            <a:avLst/>
          </a:prstGeom>
          <a:noFill/>
        </p:spPr>
        <p:txBody>
          <a:bodyPr wrap="square" rtlCol="0">
            <a:spAutoFit/>
          </a:bodyPr>
          <a:lstStyle/>
          <a:p>
            <a:r>
              <a:rPr lang="en-US" dirty="0"/>
              <a:t>Engage with your audience and the people they respect.</a:t>
            </a:r>
          </a:p>
        </p:txBody>
      </p:sp>
    </p:spTree>
    <p:extLst>
      <p:ext uri="{BB962C8B-B14F-4D97-AF65-F5344CB8AC3E}">
        <p14:creationId xmlns:p14="http://schemas.microsoft.com/office/powerpoint/2010/main" val="93470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e6a3178211_1_19"/>
          <p:cNvSpPr txBox="1">
            <a:spLocks noGrp="1"/>
          </p:cNvSpPr>
          <p:nvPr>
            <p:ph type="body" idx="1"/>
          </p:nvPr>
        </p:nvSpPr>
        <p:spPr>
          <a:xfrm>
            <a:off x="703875" y="1240833"/>
            <a:ext cx="10515600" cy="1144037"/>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0" dirty="0"/>
              <a:t>The 3 Stories Everyone Needs to Hear… </a:t>
            </a:r>
            <a:endParaRPr b="0" dirty="0"/>
          </a:p>
        </p:txBody>
      </p:sp>
      <p:sp>
        <p:nvSpPr>
          <p:cNvPr id="186" name="Google Shape;186;ge6a3178211_1_19"/>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87" name="Google Shape;187;ge6a3178211_1_19"/>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graphicFrame>
        <p:nvGraphicFramePr>
          <p:cNvPr id="2" name="Diagram 1">
            <a:extLst>
              <a:ext uri="{FF2B5EF4-FFF2-40B4-BE49-F238E27FC236}">
                <a16:creationId xmlns:a16="http://schemas.microsoft.com/office/drawing/2014/main" id="{0D158CCB-B596-4696-8643-9C06C0F7049E}"/>
              </a:ext>
            </a:extLst>
          </p:cNvPr>
          <p:cNvGraphicFramePr/>
          <p:nvPr>
            <p:extLst>
              <p:ext uri="{D42A27DB-BD31-4B8C-83A1-F6EECF244321}">
                <p14:modId xmlns:p14="http://schemas.microsoft.com/office/powerpoint/2010/main" val="3994330549"/>
              </p:ext>
            </p:extLst>
          </p:nvPr>
        </p:nvGraphicFramePr>
        <p:xfrm>
          <a:off x="1880170" y="2384870"/>
          <a:ext cx="6852864" cy="3170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022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e6a3178211_0_461"/>
          <p:cNvSpPr txBox="1">
            <a:spLocks noGrp="1"/>
          </p:cNvSpPr>
          <p:nvPr>
            <p:ph type="body" idx="1"/>
          </p:nvPr>
        </p:nvSpPr>
        <p:spPr>
          <a:xfrm>
            <a:off x="838200" y="2266169"/>
            <a:ext cx="10515600" cy="685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An effective CEO presence </a:t>
            </a:r>
            <a:r>
              <a:rPr lang="en-US" dirty="0">
                <a:solidFill>
                  <a:srgbClr val="007FAC"/>
                </a:solidFill>
              </a:rPr>
              <a:t>saves time</a:t>
            </a:r>
            <a:r>
              <a:rPr lang="en-US" dirty="0"/>
              <a:t>, makes it </a:t>
            </a:r>
            <a:r>
              <a:rPr lang="en-US" dirty="0">
                <a:solidFill>
                  <a:srgbClr val="007FAC"/>
                </a:solidFill>
              </a:rPr>
              <a:t>easier to grow </a:t>
            </a:r>
            <a:r>
              <a:rPr lang="en-US" dirty="0"/>
              <a:t>your business!</a:t>
            </a:r>
            <a:endParaRPr dirty="0"/>
          </a:p>
        </p:txBody>
      </p:sp>
      <p:sp>
        <p:nvSpPr>
          <p:cNvPr id="170" name="Google Shape;170;ge6a3178211_0_461"/>
          <p:cNvSpPr txBox="1">
            <a:spLocks noGrp="1"/>
          </p:cNvSpPr>
          <p:nvPr>
            <p:ph type="body" idx="1"/>
          </p:nvPr>
        </p:nvSpPr>
        <p:spPr>
          <a:xfrm>
            <a:off x="838200" y="3924012"/>
            <a:ext cx="10515600" cy="2684700"/>
          </a:xfrm>
          <a:prstGeom prst="rect">
            <a:avLst/>
          </a:prstGeom>
        </p:spPr>
        <p:txBody>
          <a:bodyPr spcFirstLastPara="1" wrap="square" lIns="91425" tIns="45700" rIns="91425" bIns="45700" anchor="t" anchorCtr="0">
            <a:noAutofit/>
          </a:bodyPr>
          <a:lstStyle/>
          <a:p>
            <a:pPr marL="0" indent="0"/>
            <a:r>
              <a:rPr lang="en-US" sz="2400" b="0" dirty="0"/>
              <a:t>Increase</a:t>
            </a:r>
            <a:r>
              <a:rPr lang="en-US" sz="2400" dirty="0"/>
              <a:t> brand awareness – </a:t>
            </a:r>
            <a:r>
              <a:rPr lang="en-US" sz="2400" b="0" dirty="0"/>
              <a:t>you get more opportunities</a:t>
            </a:r>
          </a:p>
          <a:p>
            <a:pPr marL="0" indent="0"/>
            <a:r>
              <a:rPr lang="en-US" sz="2400" b="0" dirty="0"/>
              <a:t>More – of the right people – say </a:t>
            </a:r>
            <a:r>
              <a:rPr lang="en-US" sz="2400" dirty="0"/>
              <a:t>yes to a conversation</a:t>
            </a:r>
          </a:p>
          <a:p>
            <a:pPr marL="0" lvl="0" indent="0" algn="ctr" rtl="0">
              <a:spcBef>
                <a:spcPts val="1000"/>
              </a:spcBef>
              <a:spcAft>
                <a:spcPts val="0"/>
              </a:spcAft>
              <a:buNone/>
            </a:pPr>
            <a:r>
              <a:rPr lang="en-US" sz="2400" b="0" dirty="0"/>
              <a:t>People come to the first meeting better prepared</a:t>
            </a:r>
          </a:p>
          <a:p>
            <a:pPr marL="0" lvl="0" indent="0" algn="ctr" rtl="0">
              <a:spcBef>
                <a:spcPts val="1000"/>
              </a:spcBef>
              <a:spcAft>
                <a:spcPts val="0"/>
              </a:spcAft>
              <a:buNone/>
            </a:pPr>
            <a:r>
              <a:rPr lang="en-US" sz="2400" dirty="0"/>
              <a:t>Maintain mindshare </a:t>
            </a:r>
            <a:r>
              <a:rPr lang="en-US" sz="2400" b="0" dirty="0"/>
              <a:t>through your funnel</a:t>
            </a:r>
            <a:endParaRPr sz="2400" b="0" dirty="0"/>
          </a:p>
        </p:txBody>
      </p:sp>
      <p:sp>
        <p:nvSpPr>
          <p:cNvPr id="171" name="Google Shape;171;ge6a3178211_0_461"/>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
        <p:nvSpPr>
          <p:cNvPr id="172" name="Google Shape;172;ge6a3178211_0_461"/>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Tree>
    <p:extLst>
      <p:ext uri="{BB962C8B-B14F-4D97-AF65-F5344CB8AC3E}">
        <p14:creationId xmlns:p14="http://schemas.microsoft.com/office/powerpoint/2010/main" val="106940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e6a3178211_0_382"/>
          <p:cNvSpPr/>
          <p:nvPr/>
        </p:nvSpPr>
        <p:spPr>
          <a:xfrm>
            <a:off x="7030150" y="1733625"/>
            <a:ext cx="1953900" cy="1905000"/>
          </a:xfrm>
          <a:prstGeom prst="rect">
            <a:avLst/>
          </a:prstGeom>
          <a:solidFill>
            <a:srgbClr val="25B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e6a3178211_0_382"/>
          <p:cNvSpPr/>
          <p:nvPr/>
        </p:nvSpPr>
        <p:spPr>
          <a:xfrm>
            <a:off x="2684000" y="1733625"/>
            <a:ext cx="1953900" cy="1905000"/>
          </a:xfrm>
          <a:prstGeom prst="rect">
            <a:avLst/>
          </a:prstGeom>
          <a:solidFill>
            <a:srgbClr val="25B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ge6a3178211_0_382"/>
          <p:cNvSpPr txBox="1">
            <a:spLocks noGrp="1"/>
          </p:cNvSpPr>
          <p:nvPr>
            <p:ph type="body" idx="1"/>
          </p:nvPr>
        </p:nvSpPr>
        <p:spPr>
          <a:xfrm>
            <a:off x="1589809" y="3998476"/>
            <a:ext cx="4232700" cy="365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JUDY SCHRAMM</a:t>
            </a:r>
            <a:endParaRPr/>
          </a:p>
        </p:txBody>
      </p:sp>
      <p:sp>
        <p:nvSpPr>
          <p:cNvPr id="93" name="Google Shape;93;ge6a3178211_0_382"/>
          <p:cNvSpPr txBox="1">
            <a:spLocks noGrp="1"/>
          </p:cNvSpPr>
          <p:nvPr>
            <p:ph type="body" idx="2"/>
          </p:nvPr>
        </p:nvSpPr>
        <p:spPr>
          <a:xfrm>
            <a:off x="6037045" y="3998476"/>
            <a:ext cx="4232700" cy="365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ANN MARIE BEEBOUT</a:t>
            </a:r>
            <a:endParaRPr dirty="0"/>
          </a:p>
        </p:txBody>
      </p:sp>
      <p:sp>
        <p:nvSpPr>
          <p:cNvPr id="94" name="Google Shape;94;ge6a3178211_0_382"/>
          <p:cNvSpPr txBox="1">
            <a:spLocks noGrp="1"/>
          </p:cNvSpPr>
          <p:nvPr>
            <p:ph type="body" idx="3"/>
          </p:nvPr>
        </p:nvSpPr>
        <p:spPr>
          <a:xfrm>
            <a:off x="1589809" y="4433019"/>
            <a:ext cx="42327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a:t>CEO</a:t>
            </a:r>
            <a:endParaRPr/>
          </a:p>
        </p:txBody>
      </p:sp>
      <p:sp>
        <p:nvSpPr>
          <p:cNvPr id="95" name="Google Shape;95;ge6a3178211_0_382"/>
          <p:cNvSpPr txBox="1">
            <a:spLocks noGrp="1"/>
          </p:cNvSpPr>
          <p:nvPr>
            <p:ph type="body" idx="4"/>
          </p:nvPr>
        </p:nvSpPr>
        <p:spPr>
          <a:xfrm>
            <a:off x="1589809" y="4867562"/>
            <a:ext cx="42327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a:t>jschramm@proresource.com</a:t>
            </a:r>
            <a:endParaRPr/>
          </a:p>
        </p:txBody>
      </p:sp>
      <p:sp>
        <p:nvSpPr>
          <p:cNvPr id="96" name="Google Shape;96;ge6a3178211_0_382"/>
          <p:cNvSpPr txBox="1">
            <a:spLocks noGrp="1"/>
          </p:cNvSpPr>
          <p:nvPr>
            <p:ph type="body" idx="5"/>
          </p:nvPr>
        </p:nvSpPr>
        <p:spPr>
          <a:xfrm>
            <a:off x="6037045" y="4433885"/>
            <a:ext cx="42327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a:t>Executive Coach</a:t>
            </a:r>
            <a:endParaRPr/>
          </a:p>
        </p:txBody>
      </p:sp>
      <p:sp>
        <p:nvSpPr>
          <p:cNvPr id="97" name="Google Shape;97;ge6a3178211_0_382"/>
          <p:cNvSpPr txBox="1">
            <a:spLocks noGrp="1"/>
          </p:cNvSpPr>
          <p:nvPr>
            <p:ph type="body" idx="6"/>
          </p:nvPr>
        </p:nvSpPr>
        <p:spPr>
          <a:xfrm>
            <a:off x="6037045" y="4868428"/>
            <a:ext cx="42327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a:t>abeebout@proresource.com</a:t>
            </a:r>
            <a:endParaRPr/>
          </a:p>
        </p:txBody>
      </p:sp>
      <p:sp>
        <p:nvSpPr>
          <p:cNvPr id="100" name="Google Shape;100;ge6a3178211_0_382"/>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01" name="Google Shape;101;ge6a3178211_0_382"/>
          <p:cNvSpPr txBox="1"/>
          <p:nvPr/>
        </p:nvSpPr>
        <p:spPr>
          <a:xfrm>
            <a:off x="49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PRORESOURCE, INC.</a:t>
            </a:r>
            <a:endParaRPr b="1">
              <a:solidFill>
                <a:srgbClr val="FFFFFF"/>
              </a:solidFill>
            </a:endParaRPr>
          </a:p>
        </p:txBody>
      </p:sp>
      <p:pic>
        <p:nvPicPr>
          <p:cNvPr id="5" name="Picture 4">
            <a:extLst>
              <a:ext uri="{FF2B5EF4-FFF2-40B4-BE49-F238E27FC236}">
                <a16:creationId xmlns:a16="http://schemas.microsoft.com/office/drawing/2014/main" id="{E127570D-95D3-3180-7C8F-8DD70203788B}"/>
              </a:ext>
            </a:extLst>
          </p:cNvPr>
          <p:cNvPicPr>
            <a:picLocks noChangeAspect="1"/>
          </p:cNvPicPr>
          <p:nvPr/>
        </p:nvPicPr>
        <p:blipFill rotWithShape="1">
          <a:blip r:embed="rId3"/>
          <a:srcRect r="5602"/>
          <a:stretch/>
        </p:blipFill>
        <p:spPr>
          <a:xfrm>
            <a:off x="7200900" y="1945554"/>
            <a:ext cx="1953900" cy="1925435"/>
          </a:xfrm>
          <a:prstGeom prst="rect">
            <a:avLst/>
          </a:prstGeom>
        </p:spPr>
      </p:pic>
      <p:pic>
        <p:nvPicPr>
          <p:cNvPr id="6" name="Picture 4" descr="Judy Schramm">
            <a:extLst>
              <a:ext uri="{FF2B5EF4-FFF2-40B4-BE49-F238E27FC236}">
                <a16:creationId xmlns:a16="http://schemas.microsoft.com/office/drawing/2014/main" id="{24504AFD-9EDA-C9CB-1110-341B26DEF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650" y="190056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e805aa9e5e_0_107"/>
          <p:cNvSpPr txBox="1">
            <a:spLocks noGrp="1"/>
          </p:cNvSpPr>
          <p:nvPr>
            <p:ph type="title"/>
          </p:nvPr>
        </p:nvSpPr>
        <p:spPr>
          <a:xfrm>
            <a:off x="1046019" y="4074680"/>
            <a:ext cx="10515600" cy="13257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How We Help</a:t>
            </a:r>
            <a:endParaRPr dirty="0"/>
          </a:p>
        </p:txBody>
      </p:sp>
      <p:sp>
        <p:nvSpPr>
          <p:cNvPr id="331" name="Google Shape;331;ge805aa9e5e_0_10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
        <p:nvSpPr>
          <p:cNvPr id="332" name="Google Shape;332;ge805aa9e5e_0_107"/>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e6a3178211_1_19"/>
          <p:cNvSpPr txBox="1">
            <a:spLocks noGrp="1"/>
          </p:cNvSpPr>
          <p:nvPr>
            <p:ph type="body" idx="1"/>
          </p:nvPr>
        </p:nvSpPr>
        <p:spPr>
          <a:xfrm>
            <a:off x="703875" y="1240833"/>
            <a:ext cx="10515600" cy="4183922"/>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Ideal LinkedIn System</a:t>
            </a:r>
          </a:p>
          <a:p>
            <a:pPr marL="0" lvl="0" indent="0" algn="l" rtl="0">
              <a:spcBef>
                <a:spcPts val="1000"/>
              </a:spcBef>
              <a:spcAft>
                <a:spcPts val="0"/>
              </a:spcAft>
              <a:buNone/>
            </a:pPr>
            <a:endParaRPr lang="en-US" sz="2000" b="0" dirty="0"/>
          </a:p>
          <a:p>
            <a:pPr marL="571500" lvl="0" indent="-571500" algn="l" rtl="0">
              <a:spcBef>
                <a:spcPts val="1000"/>
              </a:spcBef>
              <a:spcAft>
                <a:spcPts val="0"/>
              </a:spcAft>
              <a:buFont typeface="Wingdings" panose="05000000000000000000" pitchFamily="2" charset="2"/>
              <a:buChar char="ü"/>
            </a:pPr>
            <a:r>
              <a:rPr lang="en-US" b="0" dirty="0"/>
              <a:t>Strategy aligned with your goals</a:t>
            </a:r>
          </a:p>
          <a:p>
            <a:pPr marL="571500" lvl="0" indent="-571500" algn="l" rtl="0">
              <a:spcBef>
                <a:spcPts val="1000"/>
              </a:spcBef>
              <a:spcAft>
                <a:spcPts val="0"/>
              </a:spcAft>
              <a:buFont typeface="Wingdings" panose="05000000000000000000" pitchFamily="2" charset="2"/>
              <a:buChar char="ü"/>
            </a:pPr>
            <a:r>
              <a:rPr lang="en-US" b="0" dirty="0"/>
              <a:t>Delegate as much as possible</a:t>
            </a:r>
          </a:p>
          <a:p>
            <a:pPr marL="571500" lvl="0" indent="-571500" algn="l" rtl="0">
              <a:spcBef>
                <a:spcPts val="1000"/>
              </a:spcBef>
              <a:spcAft>
                <a:spcPts val="0"/>
              </a:spcAft>
              <a:buFont typeface="Wingdings" panose="05000000000000000000" pitchFamily="2" charset="2"/>
              <a:buChar char="ü"/>
            </a:pPr>
            <a:r>
              <a:rPr lang="en-US" b="0" dirty="0"/>
              <a:t>Everyone knows what to do, happens automatically</a:t>
            </a:r>
            <a:endParaRPr b="0" dirty="0"/>
          </a:p>
        </p:txBody>
      </p:sp>
      <p:sp>
        <p:nvSpPr>
          <p:cNvPr id="186" name="Google Shape;186;ge6a3178211_1_19"/>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87" name="Google Shape;187;ge6a3178211_1_19"/>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extLst>
      <p:ext uri="{BB962C8B-B14F-4D97-AF65-F5344CB8AC3E}">
        <p14:creationId xmlns:p14="http://schemas.microsoft.com/office/powerpoint/2010/main" val="3750049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e805aa9e5e_1_134"/>
          <p:cNvSpPr txBox="1">
            <a:spLocks noGrp="1"/>
          </p:cNvSpPr>
          <p:nvPr>
            <p:ph type="title"/>
          </p:nvPr>
        </p:nvSpPr>
        <p:spPr>
          <a:xfrm>
            <a:off x="838200" y="578550"/>
            <a:ext cx="7374300" cy="13653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DELEGATE EFFECTIVELY</a:t>
            </a:r>
            <a:endParaRPr dirty="0"/>
          </a:p>
        </p:txBody>
      </p:sp>
      <p:sp>
        <p:nvSpPr>
          <p:cNvPr id="338" name="Google Shape;338;ge805aa9e5e_1_134"/>
          <p:cNvSpPr txBox="1">
            <a:spLocks noGrp="1"/>
          </p:cNvSpPr>
          <p:nvPr>
            <p:ph type="body" idx="1"/>
          </p:nvPr>
        </p:nvSpPr>
        <p:spPr>
          <a:xfrm>
            <a:off x="838200" y="2104425"/>
            <a:ext cx="3074400" cy="393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a:t>DELEGATE THIS</a:t>
            </a:r>
            <a:endParaRPr sz="2500"/>
          </a:p>
        </p:txBody>
      </p:sp>
      <p:sp>
        <p:nvSpPr>
          <p:cNvPr id="339" name="Google Shape;339;ge805aa9e5e_1_134"/>
          <p:cNvSpPr txBox="1">
            <a:spLocks noGrp="1"/>
          </p:cNvSpPr>
          <p:nvPr>
            <p:ph type="body" idx="1"/>
          </p:nvPr>
        </p:nvSpPr>
        <p:spPr>
          <a:xfrm>
            <a:off x="4363563" y="2105813"/>
            <a:ext cx="3074400" cy="393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a:t>MAYBE THIS</a:t>
            </a:r>
            <a:endParaRPr sz="2500"/>
          </a:p>
        </p:txBody>
      </p:sp>
      <p:sp>
        <p:nvSpPr>
          <p:cNvPr id="340" name="Google Shape;340;ge805aa9e5e_1_134"/>
          <p:cNvSpPr txBox="1">
            <a:spLocks noGrp="1"/>
          </p:cNvSpPr>
          <p:nvPr>
            <p:ph type="body" idx="1"/>
          </p:nvPr>
        </p:nvSpPr>
        <p:spPr>
          <a:xfrm>
            <a:off x="7900625" y="2105813"/>
            <a:ext cx="3074400" cy="393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a:t>NOT THIS</a:t>
            </a:r>
            <a:endParaRPr sz="2500"/>
          </a:p>
        </p:txBody>
      </p:sp>
      <p:pic>
        <p:nvPicPr>
          <p:cNvPr id="341" name="Google Shape;341;ge805aa9e5e_1_134"/>
          <p:cNvPicPr preferRelativeResize="0"/>
          <p:nvPr/>
        </p:nvPicPr>
        <p:blipFill>
          <a:blip r:embed="rId3">
            <a:alphaModFix/>
          </a:blip>
          <a:stretch>
            <a:fillRect/>
          </a:stretch>
        </p:blipFill>
        <p:spPr>
          <a:xfrm>
            <a:off x="952850" y="2638025"/>
            <a:ext cx="3130325" cy="2888025"/>
          </a:xfrm>
          <a:prstGeom prst="rect">
            <a:avLst/>
          </a:prstGeom>
          <a:noFill/>
          <a:ln>
            <a:noFill/>
          </a:ln>
        </p:spPr>
      </p:pic>
      <p:pic>
        <p:nvPicPr>
          <p:cNvPr id="342" name="Google Shape;342;ge805aa9e5e_1_134"/>
          <p:cNvPicPr preferRelativeResize="0"/>
          <p:nvPr/>
        </p:nvPicPr>
        <p:blipFill>
          <a:blip r:embed="rId4">
            <a:alphaModFix/>
          </a:blip>
          <a:stretch>
            <a:fillRect/>
          </a:stretch>
        </p:blipFill>
        <p:spPr>
          <a:xfrm>
            <a:off x="8000375" y="2642800"/>
            <a:ext cx="3074400" cy="1475955"/>
          </a:xfrm>
          <a:prstGeom prst="rect">
            <a:avLst/>
          </a:prstGeom>
          <a:noFill/>
          <a:ln>
            <a:noFill/>
          </a:ln>
        </p:spPr>
      </p:pic>
      <p:sp>
        <p:nvSpPr>
          <p:cNvPr id="343" name="Google Shape;343;ge805aa9e5e_1_134"/>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344" name="Google Shape;344;ge805aa9e5e_1_134"/>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pic>
        <p:nvPicPr>
          <p:cNvPr id="345" name="Google Shape;345;ge805aa9e5e_1_134"/>
          <p:cNvPicPr preferRelativeResize="0"/>
          <p:nvPr/>
        </p:nvPicPr>
        <p:blipFill>
          <a:blip r:embed="rId5">
            <a:alphaModFix/>
          </a:blip>
          <a:stretch>
            <a:fillRect/>
          </a:stretch>
        </p:blipFill>
        <p:spPr>
          <a:xfrm>
            <a:off x="4487837" y="2638026"/>
            <a:ext cx="3130324" cy="1962193"/>
          </a:xfrm>
          <a:prstGeom prst="rect">
            <a:avLst/>
          </a:prstGeom>
          <a:noFill/>
          <a:ln>
            <a:noFill/>
          </a:ln>
        </p:spPr>
      </p:pic>
      <p:sp>
        <p:nvSpPr>
          <p:cNvPr id="12" name="TextBox 11">
            <a:extLst>
              <a:ext uri="{FF2B5EF4-FFF2-40B4-BE49-F238E27FC236}">
                <a16:creationId xmlns:a16="http://schemas.microsoft.com/office/drawing/2014/main" id="{4BD613F3-A8E2-48B4-A4D5-9269AEAFFB98}"/>
              </a:ext>
            </a:extLst>
          </p:cNvPr>
          <p:cNvSpPr txBox="1"/>
          <p:nvPr/>
        </p:nvSpPr>
        <p:spPr>
          <a:xfrm>
            <a:off x="1333072" y="2815343"/>
            <a:ext cx="7248418"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e6a3178211_1_19"/>
          <p:cNvSpPr txBox="1">
            <a:spLocks noGrp="1"/>
          </p:cNvSpPr>
          <p:nvPr>
            <p:ph type="body" idx="1"/>
          </p:nvPr>
        </p:nvSpPr>
        <p:spPr>
          <a:xfrm>
            <a:off x="703875" y="1240833"/>
            <a:ext cx="10515600" cy="4183922"/>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How We Help</a:t>
            </a:r>
          </a:p>
          <a:p>
            <a:pPr marL="0" lvl="0" indent="0" algn="l" rtl="0">
              <a:spcBef>
                <a:spcPts val="1000"/>
              </a:spcBef>
              <a:spcAft>
                <a:spcPts val="0"/>
              </a:spcAft>
              <a:buNone/>
            </a:pPr>
            <a:endParaRPr lang="en-US" sz="2000" b="0" dirty="0"/>
          </a:p>
          <a:p>
            <a:pPr marL="571500" lvl="0" indent="-571500" algn="l" rtl="0">
              <a:spcBef>
                <a:spcPts val="1000"/>
              </a:spcBef>
              <a:spcAft>
                <a:spcPts val="0"/>
              </a:spcAft>
              <a:buFont typeface="Wingdings" panose="05000000000000000000" pitchFamily="2" charset="2"/>
              <a:buChar char="ü"/>
            </a:pPr>
            <a:r>
              <a:rPr lang="en-US" b="0" dirty="0"/>
              <a:t>LinkedIn experts design your strategy</a:t>
            </a:r>
          </a:p>
          <a:p>
            <a:pPr marL="571500" lvl="0" indent="-571500" algn="l" rtl="0">
              <a:spcBef>
                <a:spcPts val="1000"/>
              </a:spcBef>
              <a:spcAft>
                <a:spcPts val="0"/>
              </a:spcAft>
              <a:buFont typeface="Wingdings" panose="05000000000000000000" pitchFamily="2" charset="2"/>
              <a:buChar char="ü"/>
            </a:pPr>
            <a:r>
              <a:rPr lang="en-US" b="0" dirty="0"/>
              <a:t>Workflow maximizes delegation</a:t>
            </a:r>
          </a:p>
          <a:p>
            <a:pPr marL="571500" lvl="0" indent="-571500" algn="l" rtl="0">
              <a:spcBef>
                <a:spcPts val="1000"/>
              </a:spcBef>
              <a:spcAft>
                <a:spcPts val="0"/>
              </a:spcAft>
              <a:buFont typeface="Wingdings" panose="05000000000000000000" pitchFamily="2" charset="2"/>
              <a:buChar char="ü"/>
            </a:pPr>
            <a:r>
              <a:rPr lang="en-US" b="0" dirty="0"/>
              <a:t>Writing is done for you</a:t>
            </a:r>
          </a:p>
          <a:p>
            <a:pPr marL="571500" lvl="0" indent="-571500" algn="l" rtl="0">
              <a:spcBef>
                <a:spcPts val="1000"/>
              </a:spcBef>
              <a:spcAft>
                <a:spcPts val="0"/>
              </a:spcAft>
              <a:buFont typeface="Wingdings" panose="05000000000000000000" pitchFamily="2" charset="2"/>
              <a:buChar char="ü"/>
            </a:pPr>
            <a:r>
              <a:rPr lang="en-US" b="0" dirty="0"/>
              <a:t>Our team keeps everyone on schedule</a:t>
            </a:r>
            <a:endParaRPr b="0" dirty="0"/>
          </a:p>
        </p:txBody>
      </p:sp>
      <p:sp>
        <p:nvSpPr>
          <p:cNvPr id="186" name="Google Shape;186;ge6a3178211_1_19"/>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87" name="Google Shape;187;ge6a3178211_1_19"/>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extLst>
      <p:ext uri="{BB962C8B-B14F-4D97-AF65-F5344CB8AC3E}">
        <p14:creationId xmlns:p14="http://schemas.microsoft.com/office/powerpoint/2010/main" val="1970403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e805aa9e5e_1_67"/>
          <p:cNvSpPr txBox="1">
            <a:spLocks noGrp="1"/>
          </p:cNvSpPr>
          <p:nvPr>
            <p:ph type="title"/>
          </p:nvPr>
        </p:nvSpPr>
        <p:spPr>
          <a:xfrm>
            <a:off x="2662050" y="1568194"/>
            <a:ext cx="6867900" cy="824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We Provide</a:t>
            </a:r>
            <a:endParaRPr dirty="0"/>
          </a:p>
        </p:txBody>
      </p:sp>
      <p:pic>
        <p:nvPicPr>
          <p:cNvPr id="389" name="Google Shape;389;ge805aa9e5e_1_67"/>
          <p:cNvPicPr preferRelativeResize="0"/>
          <p:nvPr/>
        </p:nvPicPr>
        <p:blipFill>
          <a:blip r:embed="rId3">
            <a:alphaModFix/>
          </a:blip>
          <a:stretch>
            <a:fillRect/>
          </a:stretch>
        </p:blipFill>
        <p:spPr>
          <a:xfrm>
            <a:off x="1304650" y="2289350"/>
            <a:ext cx="9582701" cy="3034525"/>
          </a:xfrm>
          <a:prstGeom prst="rect">
            <a:avLst/>
          </a:prstGeom>
          <a:noFill/>
          <a:ln>
            <a:noFill/>
          </a:ln>
        </p:spPr>
      </p:pic>
      <p:sp>
        <p:nvSpPr>
          <p:cNvPr id="390" name="Google Shape;390;ge805aa9e5e_1_6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391" name="Google Shape;391;ge805aa9e5e_1_67"/>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8" name="Google Shape;398;ge805aa9e5e_1_87"/>
          <p:cNvSpPr txBox="1">
            <a:spLocks noGrp="1"/>
          </p:cNvSpPr>
          <p:nvPr>
            <p:ph type="title"/>
          </p:nvPr>
        </p:nvSpPr>
        <p:spPr>
          <a:xfrm>
            <a:off x="838200" y="1059852"/>
            <a:ext cx="10351800" cy="1217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Schedule a Free Consultation</a:t>
            </a:r>
            <a:endParaRPr dirty="0"/>
          </a:p>
        </p:txBody>
      </p:sp>
      <p:sp>
        <p:nvSpPr>
          <p:cNvPr id="399" name="Google Shape;399;ge805aa9e5e_1_8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400" name="Google Shape;400;ge805aa9e5e_1_87"/>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402" name="Google Shape;402;ge805aa9e5e_1_87"/>
          <p:cNvSpPr txBox="1"/>
          <p:nvPr/>
        </p:nvSpPr>
        <p:spPr>
          <a:xfrm>
            <a:off x="838200" y="4856375"/>
            <a:ext cx="582300" cy="6156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rgbClr val="F79230"/>
              </a:buClr>
              <a:buSzPts val="2800"/>
              <a:buChar char="➔"/>
            </a:pPr>
            <a:endParaRPr/>
          </a:p>
        </p:txBody>
      </p:sp>
      <p:sp>
        <p:nvSpPr>
          <p:cNvPr id="5" name="Text Placeholder 4">
            <a:extLst>
              <a:ext uri="{FF2B5EF4-FFF2-40B4-BE49-F238E27FC236}">
                <a16:creationId xmlns:a16="http://schemas.microsoft.com/office/drawing/2014/main" id="{8ACD06A3-F6EF-4D4A-82A9-4C433E37C65C}"/>
              </a:ext>
            </a:extLst>
          </p:cNvPr>
          <p:cNvSpPr>
            <a:spLocks noGrp="1"/>
          </p:cNvSpPr>
          <p:nvPr>
            <p:ph type="body" idx="2"/>
          </p:nvPr>
        </p:nvSpPr>
        <p:spPr>
          <a:xfrm>
            <a:off x="0" y="4611962"/>
            <a:ext cx="10515600" cy="685800"/>
          </a:xfrm>
        </p:spPr>
        <p:txBody>
          <a:bodyPr>
            <a:normAutofit fontScale="70000" lnSpcReduction="20000"/>
          </a:bodyPr>
          <a:lstStyle/>
          <a:p>
            <a:br>
              <a:rPr lang="en-US" dirty="0"/>
            </a:br>
            <a:r>
              <a:rPr lang="en-US" b="0" i="0" dirty="0">
                <a:solidFill>
                  <a:srgbClr val="6D727C"/>
                </a:solidFill>
                <a:effectLst/>
                <a:latin typeface="Lato Regular"/>
              </a:rPr>
              <a:t>https://calendly.com/proresource/30min</a:t>
            </a:r>
            <a:endParaRPr lang="en-US" dirty="0"/>
          </a:p>
        </p:txBody>
      </p:sp>
      <p:pic>
        <p:nvPicPr>
          <p:cNvPr id="7" name="Picture 6" descr="Qr code&#10;&#10;Description automatically generated">
            <a:extLst>
              <a:ext uri="{FF2B5EF4-FFF2-40B4-BE49-F238E27FC236}">
                <a16:creationId xmlns:a16="http://schemas.microsoft.com/office/drawing/2014/main" id="{30B22B8C-E767-4F5B-A58B-D01A6CD84339}"/>
              </a:ext>
            </a:extLst>
          </p:cNvPr>
          <p:cNvPicPr>
            <a:picLocks noChangeAspect="1"/>
          </p:cNvPicPr>
          <p:nvPr/>
        </p:nvPicPr>
        <p:blipFill>
          <a:blip r:embed="rId3"/>
          <a:stretch>
            <a:fillRect/>
          </a:stretch>
        </p:blipFill>
        <p:spPr>
          <a:xfrm>
            <a:off x="4350785" y="2660488"/>
            <a:ext cx="2195887" cy="2195887"/>
          </a:xfrm>
          <a:prstGeom prst="rect">
            <a:avLst/>
          </a:prstGeom>
        </p:spPr>
      </p:pic>
    </p:spTree>
    <p:extLst>
      <p:ext uri="{BB962C8B-B14F-4D97-AF65-F5344CB8AC3E}">
        <p14:creationId xmlns:p14="http://schemas.microsoft.com/office/powerpoint/2010/main" val="1574749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e805aa9e5e_1_98"/>
          <p:cNvSpPr txBox="1">
            <a:spLocks noGrp="1"/>
          </p:cNvSpPr>
          <p:nvPr>
            <p:ph type="title"/>
          </p:nvPr>
        </p:nvSpPr>
        <p:spPr>
          <a:xfrm>
            <a:off x="1046019" y="3465080"/>
            <a:ext cx="10515600" cy="13257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None/>
            </a:pPr>
            <a:r>
              <a:rPr lang="en-US" sz="5000" b="0" dirty="0"/>
              <a:t>HOT SEAT</a:t>
            </a:r>
            <a:endParaRPr sz="5000" b="0" dirty="0"/>
          </a:p>
        </p:txBody>
      </p:sp>
      <p:sp>
        <p:nvSpPr>
          <p:cNvPr id="193" name="Google Shape;193;ge805aa9e5e_1_98"/>
          <p:cNvSpPr txBox="1">
            <a:spLocks noGrp="1"/>
          </p:cNvSpPr>
          <p:nvPr>
            <p:ph type="body" idx="4294967295"/>
          </p:nvPr>
        </p:nvSpPr>
        <p:spPr>
          <a:xfrm>
            <a:off x="1563375" y="4472750"/>
            <a:ext cx="9480900" cy="21006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p>
            <a:pPr marL="0" lvl="0" indent="0" algn="ctr" rtl="0">
              <a:spcBef>
                <a:spcPts val="1000"/>
              </a:spcBef>
              <a:spcAft>
                <a:spcPts val="0"/>
              </a:spcAft>
              <a:buNone/>
            </a:pPr>
            <a:r>
              <a:rPr lang="en-US" sz="6000" b="1" dirty="0">
                <a:solidFill>
                  <a:schemeClr val="lt1"/>
                </a:solidFill>
              </a:rPr>
              <a:t>Enrich Your Profile</a:t>
            </a:r>
            <a:endParaRPr sz="6000" b="1" dirty="0">
              <a:solidFill>
                <a:schemeClr val="lt1"/>
              </a:solidFill>
            </a:endParaRPr>
          </a:p>
        </p:txBody>
      </p:sp>
      <p:sp>
        <p:nvSpPr>
          <p:cNvPr id="194" name="Google Shape;194;ge805aa9e5e_1_98"/>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
        <p:nvSpPr>
          <p:cNvPr id="195" name="Google Shape;195;ge805aa9e5e_1_98"/>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e6a3178211_1_19"/>
          <p:cNvSpPr txBox="1">
            <a:spLocks noGrp="1"/>
          </p:cNvSpPr>
          <p:nvPr>
            <p:ph type="body" idx="1"/>
          </p:nvPr>
        </p:nvSpPr>
        <p:spPr>
          <a:xfrm>
            <a:off x="7035862" y="314627"/>
            <a:ext cx="4426036" cy="1144037"/>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0" dirty="0"/>
              <a:t>Our Methodology</a:t>
            </a:r>
            <a:endParaRPr b="0" dirty="0"/>
          </a:p>
        </p:txBody>
      </p:sp>
      <p:sp>
        <p:nvSpPr>
          <p:cNvPr id="186" name="Google Shape;186;ge6a3178211_1_19"/>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87" name="Google Shape;187;ge6a3178211_1_19"/>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pic>
        <p:nvPicPr>
          <p:cNvPr id="4" name="Picture 3" descr="A picture containing text, screenshot, font, design&#10;&#10;Description automatically generated">
            <a:extLst>
              <a:ext uri="{FF2B5EF4-FFF2-40B4-BE49-F238E27FC236}">
                <a16:creationId xmlns:a16="http://schemas.microsoft.com/office/drawing/2014/main" id="{46AB2FC3-A4CC-ED1A-04E0-A17E58A0AD57}"/>
              </a:ext>
            </a:extLst>
          </p:cNvPr>
          <p:cNvPicPr>
            <a:picLocks noChangeAspect="1"/>
          </p:cNvPicPr>
          <p:nvPr/>
        </p:nvPicPr>
        <p:blipFill rotWithShape="1">
          <a:blip r:embed="rId3"/>
          <a:srcRect l="6561" t="15880" r="7910" b="16255"/>
          <a:stretch/>
        </p:blipFill>
        <p:spPr>
          <a:xfrm>
            <a:off x="648586" y="1183179"/>
            <a:ext cx="11543413" cy="5109103"/>
          </a:xfrm>
          <a:prstGeom prst="rect">
            <a:avLst/>
          </a:prstGeom>
        </p:spPr>
      </p:pic>
      <p:sp>
        <p:nvSpPr>
          <p:cNvPr id="5" name="Rectangle 4">
            <a:extLst>
              <a:ext uri="{FF2B5EF4-FFF2-40B4-BE49-F238E27FC236}">
                <a16:creationId xmlns:a16="http://schemas.microsoft.com/office/drawing/2014/main" id="{E4FB8668-B299-192F-8177-DB83EF9470A0}"/>
              </a:ext>
            </a:extLst>
          </p:cNvPr>
          <p:cNvSpPr/>
          <p:nvPr/>
        </p:nvSpPr>
        <p:spPr>
          <a:xfrm>
            <a:off x="10302949" y="6081823"/>
            <a:ext cx="1889051" cy="776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392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e805aa9e5e_1_126"/>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
        <p:nvSpPr>
          <p:cNvPr id="293" name="Google Shape;293;ge805aa9e5e_1_126"/>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
        <p:nvSpPr>
          <p:cNvPr id="294" name="Google Shape;294;ge805aa9e5e_1_126"/>
          <p:cNvSpPr txBox="1">
            <a:spLocks noGrp="1"/>
          </p:cNvSpPr>
          <p:nvPr>
            <p:ph type="title"/>
          </p:nvPr>
        </p:nvSpPr>
        <p:spPr>
          <a:xfrm>
            <a:off x="1046019" y="3465080"/>
            <a:ext cx="10515600" cy="13257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None/>
            </a:pPr>
            <a:r>
              <a:rPr lang="en-US" sz="5000" b="0" dirty="0"/>
              <a:t>HOT SEAT</a:t>
            </a:r>
            <a:endParaRPr sz="5000" b="0" dirty="0"/>
          </a:p>
        </p:txBody>
      </p:sp>
      <p:sp>
        <p:nvSpPr>
          <p:cNvPr id="295" name="Google Shape;295;ge805aa9e5e_1_126"/>
          <p:cNvSpPr txBox="1">
            <a:spLocks noGrp="1"/>
          </p:cNvSpPr>
          <p:nvPr>
            <p:ph type="body" idx="4294967295"/>
          </p:nvPr>
        </p:nvSpPr>
        <p:spPr>
          <a:xfrm>
            <a:off x="453600" y="4472750"/>
            <a:ext cx="11284800" cy="21006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p>
            <a:pPr marL="0" lvl="0" indent="0" algn="ctr" rtl="0">
              <a:spcBef>
                <a:spcPts val="1000"/>
              </a:spcBef>
              <a:spcAft>
                <a:spcPts val="0"/>
              </a:spcAft>
              <a:buNone/>
            </a:pPr>
            <a:r>
              <a:rPr lang="en-US" sz="6000" b="1" dirty="0">
                <a:solidFill>
                  <a:schemeClr val="lt1"/>
                </a:solidFill>
              </a:rPr>
              <a:t>LinkedIn Strategy</a:t>
            </a:r>
            <a:endParaRPr sz="6000" b="1" dirty="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e6a3178211_1_19"/>
          <p:cNvSpPr txBox="1">
            <a:spLocks noGrp="1"/>
          </p:cNvSpPr>
          <p:nvPr>
            <p:ph type="body" idx="1"/>
          </p:nvPr>
        </p:nvSpPr>
        <p:spPr>
          <a:xfrm>
            <a:off x="703875" y="1240833"/>
            <a:ext cx="10515600" cy="1144037"/>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b="0" dirty="0"/>
              <a:t>Focus your LinkedIn presence on that audience, </a:t>
            </a:r>
          </a:p>
          <a:p>
            <a:pPr marL="0" lvl="0" indent="0" algn="l" rtl="0">
              <a:spcBef>
                <a:spcPts val="1000"/>
              </a:spcBef>
              <a:spcAft>
                <a:spcPts val="0"/>
              </a:spcAft>
              <a:buNone/>
            </a:pPr>
            <a:r>
              <a:rPr lang="en-US" b="0" dirty="0"/>
              <a:t>provide the information they need to say yes!</a:t>
            </a:r>
            <a:endParaRPr b="0" dirty="0"/>
          </a:p>
        </p:txBody>
      </p:sp>
      <p:sp>
        <p:nvSpPr>
          <p:cNvPr id="186" name="Google Shape;186;ge6a3178211_1_19"/>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87" name="Google Shape;187;ge6a3178211_1_19"/>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pic>
        <p:nvPicPr>
          <p:cNvPr id="3" name="Picture 2" descr="8 Dimensions of a CEO LinkedIn Communication Strategy">
            <a:extLst>
              <a:ext uri="{FF2B5EF4-FFF2-40B4-BE49-F238E27FC236}">
                <a16:creationId xmlns:a16="http://schemas.microsoft.com/office/drawing/2014/main" id="{723ECD14-DFB4-A232-21AA-B125996C0DA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e6a3178211_1_27"/>
          <p:cNvSpPr/>
          <p:nvPr/>
        </p:nvSpPr>
        <p:spPr>
          <a:xfrm>
            <a:off x="1972638" y="1921191"/>
            <a:ext cx="8065214" cy="3852033"/>
          </a:xfrm>
          <a:prstGeom prst="rect">
            <a:avLst/>
          </a:prstGeom>
          <a:solidFill>
            <a:srgbClr val="25B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ge6a3178211_1_27"/>
          <p:cNvSpPr txBox="1">
            <a:spLocks noGrp="1"/>
          </p:cNvSpPr>
          <p:nvPr>
            <p:ph type="body" idx="1"/>
          </p:nvPr>
        </p:nvSpPr>
        <p:spPr>
          <a:xfrm>
            <a:off x="838200" y="1113848"/>
            <a:ext cx="10155148" cy="685800"/>
          </a:xfrm>
          <a:prstGeom prst="rect">
            <a:avLst/>
          </a:prstGeom>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dirty="0"/>
              <a:t>Agenda</a:t>
            </a:r>
            <a:endParaRPr dirty="0"/>
          </a:p>
        </p:txBody>
      </p:sp>
      <p:sp>
        <p:nvSpPr>
          <p:cNvPr id="195" name="Google Shape;195;ge6a3178211_1_2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196" name="Google Shape;196;ge6a3178211_1_27"/>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2" name="TextBox 1">
            <a:extLst>
              <a:ext uri="{FF2B5EF4-FFF2-40B4-BE49-F238E27FC236}">
                <a16:creationId xmlns:a16="http://schemas.microsoft.com/office/drawing/2014/main" id="{B30F6716-EDBD-4989-9900-1BDBCB7697C7}"/>
              </a:ext>
            </a:extLst>
          </p:cNvPr>
          <p:cNvSpPr txBox="1"/>
          <p:nvPr/>
        </p:nvSpPr>
        <p:spPr>
          <a:xfrm>
            <a:off x="2689479" y="2429956"/>
            <a:ext cx="6813041" cy="3231654"/>
          </a:xfrm>
          <a:prstGeom prst="rect">
            <a:avLst/>
          </a:prstGeom>
          <a:noFill/>
        </p:spPr>
        <p:txBody>
          <a:bodyPr wrap="square" rtlCol="0">
            <a:spAutoFit/>
          </a:bodyPr>
          <a:lstStyle/>
          <a:p>
            <a:pPr marL="457200" indent="-457200" algn="l">
              <a:lnSpc>
                <a:spcPct val="150000"/>
              </a:lnSpc>
              <a:buClr>
                <a:schemeClr val="bg1"/>
              </a:buClr>
              <a:buAutoNum type="arabicPeriod"/>
            </a:pPr>
            <a:r>
              <a:rPr lang="en-US" sz="20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Why your presence on LinkedIn matters</a:t>
            </a:r>
          </a:p>
          <a:p>
            <a:pPr marL="457200" indent="-457200" algn="l">
              <a:lnSpc>
                <a:spcPct val="150000"/>
              </a:lnSpc>
              <a:buClr>
                <a:schemeClr val="bg1"/>
              </a:buClr>
              <a:buAutoNum type="arabicPeriod"/>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Examples of CEOs with a strong presence</a:t>
            </a:r>
          </a:p>
          <a:p>
            <a:pPr marL="457200" indent="-457200" algn="l">
              <a:lnSpc>
                <a:spcPct val="150000"/>
              </a:lnSpc>
              <a:buClr>
                <a:schemeClr val="bg1"/>
              </a:buClr>
              <a:buAutoNum type="arabicPeriod"/>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Formula for aligning your presence with your goals</a:t>
            </a:r>
          </a:p>
          <a:p>
            <a:pPr marL="457200" indent="-457200" algn="l">
              <a:lnSpc>
                <a:spcPct val="150000"/>
              </a:lnSpc>
              <a:buClr>
                <a:schemeClr val="bg1"/>
              </a:buClr>
              <a:buAutoNum type="arabicPeriod"/>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Designing a LinkedIn system</a:t>
            </a:r>
          </a:p>
          <a:p>
            <a:pPr marL="457200" indent="-457200" algn="l">
              <a:lnSpc>
                <a:spcPct val="150000"/>
              </a:lnSpc>
              <a:buClr>
                <a:schemeClr val="bg1"/>
              </a:buClr>
              <a:buAutoNum type="arabicPeriod"/>
            </a:pPr>
            <a:r>
              <a:rPr lang="en-US" sz="20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Hot Seats</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a:buClr>
                <a:schemeClr val="bg1"/>
              </a:buClr>
              <a:buAutoNum type="arabicPeriod"/>
            </a:pPr>
            <a:endParaRPr lang="en-US" sz="20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buClr>
                <a:schemeClr val="bg1"/>
              </a:buClr>
              <a:buAutoNum type="arabicPeriod"/>
            </a:pPr>
            <a:endParaRPr lang="en-US" sz="20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1337949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e805aa9e5e_1_67"/>
          <p:cNvSpPr txBox="1">
            <a:spLocks noGrp="1"/>
          </p:cNvSpPr>
          <p:nvPr>
            <p:ph type="title"/>
          </p:nvPr>
        </p:nvSpPr>
        <p:spPr>
          <a:xfrm>
            <a:off x="2662050" y="1568194"/>
            <a:ext cx="6867900" cy="824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HOW WE CAN HELP</a:t>
            </a:r>
            <a:endParaRPr dirty="0"/>
          </a:p>
        </p:txBody>
      </p:sp>
      <p:pic>
        <p:nvPicPr>
          <p:cNvPr id="389" name="Google Shape;389;ge805aa9e5e_1_67"/>
          <p:cNvPicPr preferRelativeResize="0"/>
          <p:nvPr/>
        </p:nvPicPr>
        <p:blipFill>
          <a:blip r:embed="rId3">
            <a:alphaModFix/>
          </a:blip>
          <a:stretch>
            <a:fillRect/>
          </a:stretch>
        </p:blipFill>
        <p:spPr>
          <a:xfrm>
            <a:off x="1304650" y="2289350"/>
            <a:ext cx="9582701" cy="3034525"/>
          </a:xfrm>
          <a:prstGeom prst="rect">
            <a:avLst/>
          </a:prstGeom>
          <a:noFill/>
          <a:ln>
            <a:noFill/>
          </a:ln>
        </p:spPr>
      </p:pic>
      <p:sp>
        <p:nvSpPr>
          <p:cNvPr id="390" name="Google Shape;390;ge805aa9e5e_1_6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391" name="Google Shape;391;ge805aa9e5e_1_67"/>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Tree>
    <p:extLst>
      <p:ext uri="{BB962C8B-B14F-4D97-AF65-F5344CB8AC3E}">
        <p14:creationId xmlns:p14="http://schemas.microsoft.com/office/powerpoint/2010/main" val="682625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8" name="Google Shape;398;ge805aa9e5e_1_87"/>
          <p:cNvSpPr txBox="1">
            <a:spLocks noGrp="1"/>
          </p:cNvSpPr>
          <p:nvPr>
            <p:ph type="title"/>
          </p:nvPr>
        </p:nvSpPr>
        <p:spPr>
          <a:xfrm>
            <a:off x="919971" y="1827272"/>
            <a:ext cx="5049903" cy="6858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dirty="0"/>
              <a:t>Schedule Your Free Consultation</a:t>
            </a:r>
            <a:endParaRPr dirty="0"/>
          </a:p>
        </p:txBody>
      </p:sp>
      <p:sp>
        <p:nvSpPr>
          <p:cNvPr id="399" name="Google Shape;399;ge805aa9e5e_1_8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400" name="Google Shape;400;ge805aa9e5e_1_87"/>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402" name="Google Shape;402;ge805aa9e5e_1_87"/>
          <p:cNvSpPr txBox="1"/>
          <p:nvPr/>
        </p:nvSpPr>
        <p:spPr>
          <a:xfrm>
            <a:off x="838200" y="4856375"/>
            <a:ext cx="582300" cy="6156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rgbClr val="F79230"/>
              </a:buClr>
              <a:buSzPts val="2800"/>
              <a:buChar char="➔"/>
            </a:pPr>
            <a:endParaRPr/>
          </a:p>
        </p:txBody>
      </p:sp>
      <p:sp>
        <p:nvSpPr>
          <p:cNvPr id="5" name="Text Placeholder 4">
            <a:extLst>
              <a:ext uri="{FF2B5EF4-FFF2-40B4-BE49-F238E27FC236}">
                <a16:creationId xmlns:a16="http://schemas.microsoft.com/office/drawing/2014/main" id="{8ACD06A3-F6EF-4D4A-82A9-4C433E37C65C}"/>
              </a:ext>
            </a:extLst>
          </p:cNvPr>
          <p:cNvSpPr>
            <a:spLocks noGrp="1"/>
          </p:cNvSpPr>
          <p:nvPr>
            <p:ph type="body" idx="2"/>
          </p:nvPr>
        </p:nvSpPr>
        <p:spPr>
          <a:xfrm>
            <a:off x="520578" y="4786175"/>
            <a:ext cx="5449295" cy="685800"/>
          </a:xfrm>
        </p:spPr>
        <p:txBody>
          <a:bodyPr>
            <a:normAutofit fontScale="70000" lnSpcReduction="20000"/>
          </a:bodyPr>
          <a:lstStyle/>
          <a:p>
            <a:br>
              <a:rPr lang="en-US" dirty="0"/>
            </a:br>
            <a:r>
              <a:rPr lang="en-US" b="0" i="0" dirty="0">
                <a:solidFill>
                  <a:srgbClr val="6D727C"/>
                </a:solidFill>
                <a:effectLst/>
                <a:latin typeface="Lato Regular"/>
              </a:rPr>
              <a:t>https://calendly.com/proresource/30min</a:t>
            </a:r>
            <a:endParaRPr lang="en-US" dirty="0"/>
          </a:p>
        </p:txBody>
      </p:sp>
      <p:pic>
        <p:nvPicPr>
          <p:cNvPr id="7" name="Picture 6" descr="Qr code&#10;&#10;Description automatically generated">
            <a:extLst>
              <a:ext uri="{FF2B5EF4-FFF2-40B4-BE49-F238E27FC236}">
                <a16:creationId xmlns:a16="http://schemas.microsoft.com/office/drawing/2014/main" id="{30B22B8C-E767-4F5B-A58B-D01A6CD84339}"/>
              </a:ext>
            </a:extLst>
          </p:cNvPr>
          <p:cNvPicPr>
            <a:picLocks noChangeAspect="1"/>
          </p:cNvPicPr>
          <p:nvPr/>
        </p:nvPicPr>
        <p:blipFill>
          <a:blip r:embed="rId3"/>
          <a:stretch>
            <a:fillRect/>
          </a:stretch>
        </p:blipFill>
        <p:spPr>
          <a:xfrm>
            <a:off x="2346978" y="2831964"/>
            <a:ext cx="2195887" cy="2195887"/>
          </a:xfrm>
          <a:prstGeom prst="rect">
            <a:avLst/>
          </a:prstGeom>
        </p:spPr>
      </p:pic>
      <p:sp>
        <p:nvSpPr>
          <p:cNvPr id="2" name="Google Shape;398;ge805aa9e5e_1_87">
            <a:extLst>
              <a:ext uri="{FF2B5EF4-FFF2-40B4-BE49-F238E27FC236}">
                <a16:creationId xmlns:a16="http://schemas.microsoft.com/office/drawing/2014/main" id="{126BD81B-8614-89CD-36D4-17B64D130E9A}"/>
              </a:ext>
            </a:extLst>
          </p:cNvPr>
          <p:cNvSpPr txBox="1">
            <a:spLocks/>
          </p:cNvSpPr>
          <p:nvPr/>
        </p:nvSpPr>
        <p:spPr>
          <a:xfrm>
            <a:off x="6421480" y="2734676"/>
            <a:ext cx="5449295" cy="1388647"/>
          </a:xfrm>
          <a:prstGeom prst="rect">
            <a:avLst/>
          </a:prstGeom>
          <a:noFill/>
          <a:ln>
            <a:noFill/>
          </a:ln>
        </p:spPr>
        <p:txBody>
          <a:bodyPr spcFirstLastPara="1" wrap="square" lIns="91425" tIns="45700" rIns="91425" bIns="45700" anchor="b" anchorCtr="0">
            <a:normAutofit fontScale="4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79230"/>
              </a:buClr>
              <a:buSzPts val="4400"/>
              <a:buFont typeface="Arial"/>
              <a:buNone/>
              <a:defRPr sz="4400" b="1" i="0" u="none" strike="noStrike" cap="none">
                <a:solidFill>
                  <a:srgbClr val="F792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Special for today’s attendees:</a:t>
            </a:r>
          </a:p>
          <a:p>
            <a:endParaRPr lang="en-US" dirty="0"/>
          </a:p>
          <a:p>
            <a:r>
              <a:rPr lang="en-US" dirty="0">
                <a:solidFill>
                  <a:schemeClr val="tx1"/>
                </a:solidFill>
              </a:rPr>
              <a:t>We will email you a short Loom video</a:t>
            </a:r>
          </a:p>
          <a:p>
            <a:endParaRPr lang="en-US" dirty="0">
              <a:solidFill>
                <a:schemeClr val="tx1"/>
              </a:solidFill>
            </a:endParaRPr>
          </a:p>
          <a:p>
            <a:r>
              <a:rPr lang="en-US" dirty="0">
                <a:solidFill>
                  <a:schemeClr val="tx1"/>
                </a:solidFill>
              </a:rPr>
              <a:t>Providing feedback on your profile.</a:t>
            </a:r>
          </a:p>
        </p:txBody>
      </p:sp>
    </p:spTree>
    <p:extLst>
      <p:ext uri="{BB962C8B-B14F-4D97-AF65-F5344CB8AC3E}">
        <p14:creationId xmlns:p14="http://schemas.microsoft.com/office/powerpoint/2010/main" val="303510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e6a3178211_1_41"/>
          <p:cNvSpPr/>
          <p:nvPr/>
        </p:nvSpPr>
        <p:spPr>
          <a:xfrm>
            <a:off x="8599100" y="1654675"/>
            <a:ext cx="1953900" cy="1905000"/>
          </a:xfrm>
          <a:prstGeom prst="rect">
            <a:avLst/>
          </a:prstGeom>
          <a:solidFill>
            <a:srgbClr val="25B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e6a3178211_1_41"/>
          <p:cNvSpPr/>
          <p:nvPr/>
        </p:nvSpPr>
        <p:spPr>
          <a:xfrm>
            <a:off x="4529250" y="1654675"/>
            <a:ext cx="1953900" cy="1905000"/>
          </a:xfrm>
          <a:prstGeom prst="rect">
            <a:avLst/>
          </a:prstGeom>
          <a:solidFill>
            <a:srgbClr val="25B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e6a3178211_1_41"/>
          <p:cNvSpPr txBox="1">
            <a:spLocks noGrp="1"/>
          </p:cNvSpPr>
          <p:nvPr>
            <p:ph type="body" idx="1"/>
          </p:nvPr>
        </p:nvSpPr>
        <p:spPr>
          <a:xfrm>
            <a:off x="4038600" y="3926319"/>
            <a:ext cx="3252300" cy="365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JUDY SCHRAMM</a:t>
            </a:r>
            <a:endParaRPr/>
          </a:p>
        </p:txBody>
      </p:sp>
      <p:sp>
        <p:nvSpPr>
          <p:cNvPr id="205" name="Google Shape;205;ge6a3178211_1_41"/>
          <p:cNvSpPr txBox="1">
            <a:spLocks noGrp="1"/>
          </p:cNvSpPr>
          <p:nvPr>
            <p:ph type="body" idx="3"/>
          </p:nvPr>
        </p:nvSpPr>
        <p:spPr>
          <a:xfrm>
            <a:off x="4038600" y="4360862"/>
            <a:ext cx="32523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a:t>CEO</a:t>
            </a:r>
            <a:endParaRPr/>
          </a:p>
        </p:txBody>
      </p:sp>
      <p:sp>
        <p:nvSpPr>
          <p:cNvPr id="206" name="Google Shape;206;ge6a3178211_1_41"/>
          <p:cNvSpPr txBox="1">
            <a:spLocks noGrp="1"/>
          </p:cNvSpPr>
          <p:nvPr>
            <p:ph type="body" idx="4"/>
          </p:nvPr>
        </p:nvSpPr>
        <p:spPr>
          <a:xfrm>
            <a:off x="4038600" y="4795405"/>
            <a:ext cx="32523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a:t>jschramm@proresource.com</a:t>
            </a:r>
            <a:endParaRPr/>
          </a:p>
        </p:txBody>
      </p:sp>
      <p:sp>
        <p:nvSpPr>
          <p:cNvPr id="207" name="Google Shape;207;ge6a3178211_1_41"/>
          <p:cNvSpPr txBox="1">
            <a:spLocks noGrp="1"/>
          </p:cNvSpPr>
          <p:nvPr>
            <p:ph type="body" idx="5"/>
          </p:nvPr>
        </p:nvSpPr>
        <p:spPr>
          <a:xfrm>
            <a:off x="8101373" y="4361728"/>
            <a:ext cx="32523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dirty="0"/>
              <a:t>Executive Coach</a:t>
            </a:r>
            <a:endParaRPr dirty="0"/>
          </a:p>
        </p:txBody>
      </p:sp>
      <p:sp>
        <p:nvSpPr>
          <p:cNvPr id="208" name="Google Shape;208;ge6a3178211_1_41"/>
          <p:cNvSpPr txBox="1">
            <a:spLocks noGrp="1"/>
          </p:cNvSpPr>
          <p:nvPr>
            <p:ph type="body" idx="6"/>
          </p:nvPr>
        </p:nvSpPr>
        <p:spPr>
          <a:xfrm>
            <a:off x="8101373" y="4796271"/>
            <a:ext cx="3252300" cy="365100"/>
          </a:xfrm>
          <a:prstGeom prst="rect">
            <a:avLst/>
          </a:prstGeom>
        </p:spPr>
        <p:txBody>
          <a:bodyPr spcFirstLastPara="1" wrap="square" lIns="91425" tIns="45700" rIns="91425" bIns="45700" anchor="t" anchorCtr="0">
            <a:normAutofit fontScale="62500" lnSpcReduction="20000"/>
          </a:bodyPr>
          <a:lstStyle/>
          <a:p>
            <a:pPr marL="0" lvl="0" indent="0" algn="ctr" rtl="0">
              <a:spcBef>
                <a:spcPts val="1000"/>
              </a:spcBef>
              <a:spcAft>
                <a:spcPts val="0"/>
              </a:spcAft>
              <a:buNone/>
            </a:pPr>
            <a:r>
              <a:rPr lang="en-US" dirty="0"/>
              <a:t>abeebout@proresource.com</a:t>
            </a:r>
            <a:endParaRPr dirty="0"/>
          </a:p>
        </p:txBody>
      </p:sp>
      <p:sp>
        <p:nvSpPr>
          <p:cNvPr id="209" name="Google Shape;209;ge6a3178211_1_41"/>
          <p:cNvSpPr txBox="1">
            <a:spLocks noGrp="1"/>
          </p:cNvSpPr>
          <p:nvPr>
            <p:ph type="body" idx="7"/>
          </p:nvPr>
        </p:nvSpPr>
        <p:spPr>
          <a:xfrm>
            <a:off x="364976" y="4662800"/>
            <a:ext cx="2930700" cy="1891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ProResource, Inc.</a:t>
            </a:r>
          </a:p>
          <a:p>
            <a:pPr marL="0" lvl="0" indent="0" algn="l" rtl="0">
              <a:spcBef>
                <a:spcPts val="0"/>
              </a:spcBef>
              <a:spcAft>
                <a:spcPts val="0"/>
              </a:spcAft>
              <a:buNone/>
            </a:pPr>
            <a:r>
              <a:rPr lang="en-US" dirty="0"/>
              <a:t>8000 Towers Crescent Drive</a:t>
            </a:r>
          </a:p>
          <a:p>
            <a:pPr marL="0" lvl="0" indent="0" algn="l" rtl="0">
              <a:spcBef>
                <a:spcPts val="0"/>
              </a:spcBef>
              <a:spcAft>
                <a:spcPts val="0"/>
              </a:spcAft>
              <a:buNone/>
            </a:pPr>
            <a:r>
              <a:rPr lang="en-US" dirty="0"/>
              <a:t>Suite 1350</a:t>
            </a:r>
            <a:endParaRPr dirty="0"/>
          </a:p>
          <a:p>
            <a:pPr marL="0" lvl="0" indent="0" algn="l" rtl="0">
              <a:spcBef>
                <a:spcPts val="0"/>
              </a:spcBef>
              <a:spcAft>
                <a:spcPts val="0"/>
              </a:spcAft>
              <a:buNone/>
            </a:pPr>
            <a:r>
              <a:rPr lang="en-US" dirty="0"/>
              <a:t>Vienna, VA 22182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+1 703-824-8482</a:t>
            </a:r>
            <a:endParaRPr dirty="0"/>
          </a:p>
          <a:p>
            <a:pPr marL="0" lvl="0" indent="0" algn="l" rtl="0">
              <a:spcBef>
                <a:spcPts val="0"/>
              </a:spcBef>
              <a:spcAft>
                <a:spcPts val="0"/>
              </a:spcAft>
              <a:buNone/>
            </a:pPr>
            <a:r>
              <a:rPr lang="en-US" dirty="0"/>
              <a:t>PRORESOURCE.COM</a:t>
            </a:r>
            <a:endParaRPr dirty="0"/>
          </a:p>
        </p:txBody>
      </p:sp>
      <p:sp>
        <p:nvSpPr>
          <p:cNvPr id="16" name="Google Shape;93;ge6a3178211_0_382">
            <a:extLst>
              <a:ext uri="{FF2B5EF4-FFF2-40B4-BE49-F238E27FC236}">
                <a16:creationId xmlns:a16="http://schemas.microsoft.com/office/drawing/2014/main" id="{CD45CA4F-391B-4869-A5B2-0B0A2076EBF7}"/>
              </a:ext>
            </a:extLst>
          </p:cNvPr>
          <p:cNvSpPr txBox="1">
            <a:spLocks noGrp="1"/>
          </p:cNvSpPr>
          <p:nvPr>
            <p:ph type="body" idx="2"/>
          </p:nvPr>
        </p:nvSpPr>
        <p:spPr>
          <a:xfrm>
            <a:off x="7459700" y="3926319"/>
            <a:ext cx="4232700" cy="365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ANN MARIE BEEBOUT</a:t>
            </a:r>
            <a:endParaRPr dirty="0"/>
          </a:p>
        </p:txBody>
      </p:sp>
      <p:pic>
        <p:nvPicPr>
          <p:cNvPr id="3" name="Picture 2" descr="A large building with many windows&#10;&#10;Description automatically generated with medium confidence">
            <a:extLst>
              <a:ext uri="{FF2B5EF4-FFF2-40B4-BE49-F238E27FC236}">
                <a16:creationId xmlns:a16="http://schemas.microsoft.com/office/drawing/2014/main" id="{1B21F8AB-86EA-789B-FA11-2A5B34325CCB}"/>
              </a:ext>
            </a:extLst>
          </p:cNvPr>
          <p:cNvPicPr>
            <a:picLocks noChangeAspect="1"/>
          </p:cNvPicPr>
          <p:nvPr/>
        </p:nvPicPr>
        <p:blipFill rotWithShape="1">
          <a:blip r:embed="rId3"/>
          <a:srcRect l="23489" r="20515"/>
          <a:stretch/>
        </p:blipFill>
        <p:spPr>
          <a:xfrm>
            <a:off x="-11652" y="-5705"/>
            <a:ext cx="3741171" cy="4454070"/>
          </a:xfrm>
          <a:prstGeom prst="rect">
            <a:avLst/>
          </a:prstGeom>
        </p:spPr>
      </p:pic>
      <p:pic>
        <p:nvPicPr>
          <p:cNvPr id="2050" name="Picture 2" descr="Ann Marie Beebout">
            <a:extLst>
              <a:ext uri="{FF2B5EF4-FFF2-40B4-BE49-F238E27FC236}">
                <a16:creationId xmlns:a16="http://schemas.microsoft.com/office/drawing/2014/main" id="{2ADA6A49-96EB-173B-AE95-8465C835D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950" y="183799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udy Schramm">
            <a:extLst>
              <a:ext uri="{FF2B5EF4-FFF2-40B4-BE49-F238E27FC236}">
                <a16:creationId xmlns:a16="http://schemas.microsoft.com/office/drawing/2014/main" id="{81F42AB5-CB54-C328-A918-CC7F0F9A2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216" y="183799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ge805aa9e5e_1_55"/>
          <p:cNvPicPr preferRelativeResize="0"/>
          <p:nvPr/>
        </p:nvPicPr>
        <p:blipFill rotWithShape="1">
          <a:blip r:embed="rId3">
            <a:alphaModFix/>
          </a:blip>
          <a:srcRect l="6369" t="17919" r="8021" b="19987"/>
          <a:stretch/>
        </p:blipFill>
        <p:spPr>
          <a:xfrm>
            <a:off x="430350" y="1645825"/>
            <a:ext cx="9859277" cy="4064470"/>
          </a:xfrm>
          <a:prstGeom prst="rect">
            <a:avLst/>
          </a:prstGeom>
          <a:noFill/>
          <a:ln>
            <a:noFill/>
          </a:ln>
        </p:spPr>
      </p:pic>
      <p:sp>
        <p:nvSpPr>
          <p:cNvPr id="381" name="Google Shape;381;ge805aa9e5e_1_55"/>
          <p:cNvSpPr txBox="1">
            <a:spLocks noGrp="1"/>
          </p:cNvSpPr>
          <p:nvPr>
            <p:ph type="title"/>
          </p:nvPr>
        </p:nvSpPr>
        <p:spPr>
          <a:xfrm>
            <a:off x="4772200" y="339294"/>
            <a:ext cx="6867900" cy="824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800" dirty="0"/>
              <a:t>YOUR PERSONAL BRAND</a:t>
            </a:r>
            <a:endParaRPr sz="3800" dirty="0"/>
          </a:p>
        </p:txBody>
      </p:sp>
      <p:sp>
        <p:nvSpPr>
          <p:cNvPr id="382" name="Google Shape;382;ge805aa9e5e_1_55"/>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383" name="Google Shape;383;ge805aa9e5e_1_55"/>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e6a3178211_1_27"/>
          <p:cNvSpPr/>
          <p:nvPr/>
        </p:nvSpPr>
        <p:spPr>
          <a:xfrm>
            <a:off x="838200" y="2148076"/>
            <a:ext cx="8942798" cy="3427100"/>
          </a:xfrm>
          <a:prstGeom prst="rect">
            <a:avLst/>
          </a:prstGeom>
          <a:solidFill>
            <a:srgbClr val="25B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e6a3178211_1_27"/>
          <p:cNvSpPr txBox="1">
            <a:spLocks noGrp="1"/>
          </p:cNvSpPr>
          <p:nvPr>
            <p:ph type="body" idx="1"/>
          </p:nvPr>
        </p:nvSpPr>
        <p:spPr>
          <a:xfrm>
            <a:off x="838200" y="1113848"/>
            <a:ext cx="10515600" cy="685800"/>
          </a:xfrm>
          <a:prstGeom prst="rect">
            <a:avLst/>
          </a:prstGeom>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dirty="0"/>
              <a:t>Sample Branding Blocks</a:t>
            </a:r>
            <a:endParaRPr dirty="0"/>
          </a:p>
        </p:txBody>
      </p:sp>
      <p:sp>
        <p:nvSpPr>
          <p:cNvPr id="195" name="Google Shape;195;ge6a3178211_1_27"/>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
        <p:nvSpPr>
          <p:cNvPr id="196" name="Google Shape;196;ge6a3178211_1_27"/>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pic>
        <p:nvPicPr>
          <p:cNvPr id="3" name="Picture 2" descr="Diagram&#10;&#10;Description automatically generated with medium confidence">
            <a:extLst>
              <a:ext uri="{FF2B5EF4-FFF2-40B4-BE49-F238E27FC236}">
                <a16:creationId xmlns:a16="http://schemas.microsoft.com/office/drawing/2014/main" id="{5DCB087A-7966-4F17-AEB2-1ECC409D7BE4}"/>
              </a:ext>
            </a:extLst>
          </p:cNvPr>
          <p:cNvPicPr>
            <a:picLocks noChangeAspect="1"/>
          </p:cNvPicPr>
          <p:nvPr/>
        </p:nvPicPr>
        <p:blipFill rotWithShape="1">
          <a:blip r:embed="rId3"/>
          <a:srcRect l="30590" t="34817" r="17078" b="42742"/>
          <a:stretch/>
        </p:blipFill>
        <p:spPr>
          <a:xfrm>
            <a:off x="1215381" y="2604695"/>
            <a:ext cx="10655394" cy="2453658"/>
          </a:xfrm>
          <a:prstGeom prst="rect">
            <a:avLst/>
          </a:prstGeom>
        </p:spPr>
      </p:pic>
    </p:spTree>
    <p:extLst>
      <p:ext uri="{BB962C8B-B14F-4D97-AF65-F5344CB8AC3E}">
        <p14:creationId xmlns:p14="http://schemas.microsoft.com/office/powerpoint/2010/main" val="296125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e6a3178211_0_406"/>
          <p:cNvSpPr txBox="1">
            <a:spLocks noGrp="1"/>
          </p:cNvSpPr>
          <p:nvPr>
            <p:ph type="title"/>
          </p:nvPr>
        </p:nvSpPr>
        <p:spPr>
          <a:xfrm>
            <a:off x="838194" y="386580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solidFill>
                  <a:srgbClr val="FFFFFF"/>
                </a:solidFill>
                <a:latin typeface="Roboto"/>
                <a:ea typeface="Roboto"/>
                <a:cs typeface="Roboto"/>
                <a:sym typeface="Roboto"/>
              </a:rPr>
              <a:t>Why LinkedIn?</a:t>
            </a:r>
            <a:endParaRPr dirty="0">
              <a:solidFill>
                <a:srgbClr val="FFFFFF"/>
              </a:solidFill>
              <a:latin typeface="Roboto"/>
              <a:ea typeface="Roboto"/>
              <a:cs typeface="Roboto"/>
              <a:sym typeface="Roboto"/>
            </a:endParaRPr>
          </a:p>
        </p:txBody>
      </p:sp>
      <p:sp>
        <p:nvSpPr>
          <p:cNvPr id="107" name="Google Shape;107;ge6a3178211_0_406"/>
          <p:cNvSpPr txBox="1"/>
          <p:nvPr/>
        </p:nvSpPr>
        <p:spPr>
          <a:xfrm>
            <a:off x="9175250" y="6354750"/>
            <a:ext cx="267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L I N K E D I N  F O R M U L A</a:t>
            </a:r>
            <a:endParaRPr b="1">
              <a:solidFill>
                <a:srgbClr val="FFFFFF"/>
              </a:solidFill>
            </a:endParaRPr>
          </a:p>
        </p:txBody>
      </p:sp>
      <p:sp>
        <p:nvSpPr>
          <p:cNvPr id="108" name="Google Shape;108;ge6a3178211_0_406"/>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FFFFF"/>
                </a:solidFill>
              </a:rPr>
              <a:t>P R O R E S O U R C E  ,  I N C .</a:t>
            </a:r>
            <a:endParaRPr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e6a3178211_0_410"/>
          <p:cNvSpPr txBox="1">
            <a:spLocks noGrp="1"/>
          </p:cNvSpPr>
          <p:nvPr>
            <p:ph type="body" idx="1"/>
          </p:nvPr>
        </p:nvSpPr>
        <p:spPr>
          <a:xfrm>
            <a:off x="838200" y="2180652"/>
            <a:ext cx="10515600" cy="1361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78% </a:t>
            </a:r>
            <a:r>
              <a:rPr lang="en-US" b="0"/>
              <a:t>of C-level executives say they </a:t>
            </a:r>
            <a:r>
              <a:rPr lang="en-US"/>
              <a:t>             Google someone before they meet them. </a:t>
            </a:r>
            <a:endParaRPr/>
          </a:p>
        </p:txBody>
      </p:sp>
      <p:pic>
        <p:nvPicPr>
          <p:cNvPr id="114" name="Google Shape;114;ge6a3178211_0_410"/>
          <p:cNvPicPr preferRelativeResize="0"/>
          <p:nvPr/>
        </p:nvPicPr>
        <p:blipFill rotWithShape="1">
          <a:blip r:embed="rId3">
            <a:alphaModFix/>
          </a:blip>
          <a:srcRect/>
          <a:stretch/>
        </p:blipFill>
        <p:spPr>
          <a:xfrm>
            <a:off x="2015709" y="3655738"/>
            <a:ext cx="2273551" cy="947325"/>
          </a:xfrm>
          <a:prstGeom prst="rect">
            <a:avLst/>
          </a:prstGeom>
          <a:noFill/>
          <a:ln>
            <a:noFill/>
          </a:ln>
        </p:spPr>
      </p:pic>
      <p:pic>
        <p:nvPicPr>
          <p:cNvPr id="115" name="Google Shape;115;ge6a3178211_0_410"/>
          <p:cNvPicPr preferRelativeResize="0"/>
          <p:nvPr/>
        </p:nvPicPr>
        <p:blipFill rotWithShape="1">
          <a:blip r:embed="rId4">
            <a:alphaModFix/>
          </a:blip>
          <a:srcRect/>
          <a:stretch/>
        </p:blipFill>
        <p:spPr>
          <a:xfrm>
            <a:off x="7050963" y="3685924"/>
            <a:ext cx="3125326" cy="848525"/>
          </a:xfrm>
          <a:prstGeom prst="rect">
            <a:avLst/>
          </a:prstGeom>
          <a:noFill/>
          <a:ln>
            <a:noFill/>
          </a:ln>
        </p:spPr>
      </p:pic>
      <p:cxnSp>
        <p:nvCxnSpPr>
          <p:cNvPr id="116" name="Google Shape;116;ge6a3178211_0_410"/>
          <p:cNvCxnSpPr/>
          <p:nvPr/>
        </p:nvCxnSpPr>
        <p:spPr>
          <a:xfrm rot="10800000" flipH="1">
            <a:off x="4758563" y="4107338"/>
            <a:ext cx="1823100" cy="5700"/>
          </a:xfrm>
          <a:prstGeom prst="straightConnector1">
            <a:avLst/>
          </a:prstGeom>
          <a:noFill/>
          <a:ln w="28575" cap="flat" cmpd="sng">
            <a:solidFill>
              <a:srgbClr val="44546A"/>
            </a:solidFill>
            <a:prstDash val="solid"/>
            <a:round/>
            <a:headEnd type="none" w="med" len="med"/>
            <a:tailEnd type="triangle" w="med" len="med"/>
          </a:ln>
        </p:spPr>
      </p:cxnSp>
      <p:sp>
        <p:nvSpPr>
          <p:cNvPr id="117" name="Google Shape;117;ge6a3178211_0_410"/>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18" name="Google Shape;118;ge6a3178211_0_410"/>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e6a3178211_0_410"/>
          <p:cNvSpPr txBox="1">
            <a:spLocks noGrp="1"/>
          </p:cNvSpPr>
          <p:nvPr>
            <p:ph type="body" idx="1"/>
          </p:nvPr>
        </p:nvSpPr>
        <p:spPr>
          <a:xfrm>
            <a:off x="838199" y="1266252"/>
            <a:ext cx="10515600" cy="1361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t>Microsoft acquired LinkedIn in 2016</a:t>
            </a:r>
          </a:p>
          <a:p>
            <a:pPr marL="0" lvl="0" indent="0" algn="ctr" rtl="0">
              <a:spcBef>
                <a:spcPts val="1000"/>
              </a:spcBef>
              <a:spcAft>
                <a:spcPts val="0"/>
              </a:spcAft>
              <a:buNone/>
            </a:pPr>
            <a:r>
              <a:rPr lang="en-US" dirty="0"/>
              <a:t>for $26.2 billion</a:t>
            </a:r>
            <a:endParaRPr dirty="0"/>
          </a:p>
        </p:txBody>
      </p:sp>
      <p:sp>
        <p:nvSpPr>
          <p:cNvPr id="117" name="Google Shape;117;ge6a3178211_0_410"/>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18" name="Google Shape;118;ge6a3178211_0_410"/>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pic>
        <p:nvPicPr>
          <p:cNvPr id="9" name="Google Shape;124;ge6a3178211_0_396">
            <a:extLst>
              <a:ext uri="{FF2B5EF4-FFF2-40B4-BE49-F238E27FC236}">
                <a16:creationId xmlns:a16="http://schemas.microsoft.com/office/drawing/2014/main" id="{58DA3F60-3A05-4200-AD43-4B2A12A29610}"/>
              </a:ext>
            </a:extLst>
          </p:cNvPr>
          <p:cNvPicPr preferRelativeResize="0"/>
          <p:nvPr/>
        </p:nvPicPr>
        <p:blipFill rotWithShape="1">
          <a:blip r:embed="rId3">
            <a:alphaModFix/>
          </a:blip>
          <a:srcRect l="9626" t="5128" r="10488" b="59208"/>
          <a:stretch/>
        </p:blipFill>
        <p:spPr>
          <a:xfrm>
            <a:off x="2400249" y="2718971"/>
            <a:ext cx="7391501" cy="2706824"/>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4222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e6a3178211_0_410"/>
          <p:cNvSpPr txBox="1">
            <a:spLocks noGrp="1"/>
          </p:cNvSpPr>
          <p:nvPr>
            <p:ph type="body" idx="1"/>
          </p:nvPr>
        </p:nvSpPr>
        <p:spPr>
          <a:xfrm>
            <a:off x="838200" y="1743024"/>
            <a:ext cx="10515600" cy="1361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t>When you tell a powerful and compelling</a:t>
            </a:r>
          </a:p>
          <a:p>
            <a:pPr marL="0" lvl="0" indent="0" algn="ctr" rtl="0">
              <a:spcBef>
                <a:spcPts val="1000"/>
              </a:spcBef>
              <a:spcAft>
                <a:spcPts val="0"/>
              </a:spcAft>
              <a:buNone/>
            </a:pPr>
            <a:r>
              <a:rPr lang="en-US" dirty="0"/>
              <a:t>story on LinkedIn, you effectively</a:t>
            </a:r>
          </a:p>
          <a:p>
            <a:pPr marL="0" lvl="0" indent="0" algn="ctr" rtl="0">
              <a:spcBef>
                <a:spcPts val="1000"/>
              </a:spcBef>
              <a:spcAft>
                <a:spcPts val="0"/>
              </a:spcAft>
              <a:buNone/>
            </a:pPr>
            <a:r>
              <a:rPr lang="en-US" dirty="0"/>
              <a:t>control the first page of Google search results</a:t>
            </a:r>
            <a:endParaRPr dirty="0"/>
          </a:p>
        </p:txBody>
      </p:sp>
      <p:pic>
        <p:nvPicPr>
          <p:cNvPr id="114" name="Google Shape;114;ge6a3178211_0_410"/>
          <p:cNvPicPr preferRelativeResize="0"/>
          <p:nvPr/>
        </p:nvPicPr>
        <p:blipFill rotWithShape="1">
          <a:blip r:embed="rId3">
            <a:alphaModFix/>
          </a:blip>
          <a:srcRect/>
          <a:stretch/>
        </p:blipFill>
        <p:spPr>
          <a:xfrm>
            <a:off x="2667674" y="4256074"/>
            <a:ext cx="2273551" cy="947325"/>
          </a:xfrm>
          <a:prstGeom prst="rect">
            <a:avLst/>
          </a:prstGeom>
          <a:noFill/>
          <a:ln>
            <a:noFill/>
          </a:ln>
        </p:spPr>
      </p:pic>
      <p:pic>
        <p:nvPicPr>
          <p:cNvPr id="115" name="Google Shape;115;ge6a3178211_0_410"/>
          <p:cNvPicPr preferRelativeResize="0"/>
          <p:nvPr/>
        </p:nvPicPr>
        <p:blipFill rotWithShape="1">
          <a:blip r:embed="rId4">
            <a:alphaModFix/>
          </a:blip>
          <a:srcRect/>
          <a:stretch/>
        </p:blipFill>
        <p:spPr>
          <a:xfrm>
            <a:off x="6250113" y="4238741"/>
            <a:ext cx="3125326" cy="848525"/>
          </a:xfrm>
          <a:prstGeom prst="rect">
            <a:avLst/>
          </a:prstGeom>
          <a:noFill/>
          <a:ln>
            <a:noFill/>
          </a:ln>
        </p:spPr>
      </p:pic>
      <p:sp>
        <p:nvSpPr>
          <p:cNvPr id="117" name="Google Shape;117;ge6a3178211_0_410"/>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18" name="Google Shape;118;ge6a3178211_0_410"/>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extLst>
      <p:ext uri="{BB962C8B-B14F-4D97-AF65-F5344CB8AC3E}">
        <p14:creationId xmlns:p14="http://schemas.microsoft.com/office/powerpoint/2010/main" val="72148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e6a3178211_0_421"/>
          <p:cNvSpPr txBox="1">
            <a:spLocks noGrp="1"/>
          </p:cNvSpPr>
          <p:nvPr>
            <p:ph type="body" idx="1"/>
          </p:nvPr>
        </p:nvSpPr>
        <p:spPr>
          <a:xfrm>
            <a:off x="838200" y="1799648"/>
            <a:ext cx="10515600" cy="685800"/>
          </a:xfrm>
          <a:prstGeom prst="rect">
            <a:avLst/>
          </a:prstGeom>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dirty="0"/>
              <a:t>LinkedIn’s 950 million members include your</a:t>
            </a:r>
            <a:endParaRPr dirty="0"/>
          </a:p>
        </p:txBody>
      </p:sp>
      <p:pic>
        <p:nvPicPr>
          <p:cNvPr id="132" name="Google Shape;132;ge6a3178211_0_421"/>
          <p:cNvPicPr preferRelativeResize="0"/>
          <p:nvPr/>
        </p:nvPicPr>
        <p:blipFill>
          <a:blip r:embed="rId3">
            <a:alphaModFix/>
          </a:blip>
          <a:stretch>
            <a:fillRect/>
          </a:stretch>
        </p:blipFill>
        <p:spPr>
          <a:xfrm>
            <a:off x="1657750" y="2484000"/>
            <a:ext cx="8876477" cy="2575100"/>
          </a:xfrm>
          <a:prstGeom prst="rect">
            <a:avLst/>
          </a:prstGeom>
          <a:noFill/>
          <a:ln>
            <a:noFill/>
          </a:ln>
        </p:spPr>
      </p:pic>
      <p:sp>
        <p:nvSpPr>
          <p:cNvPr id="133" name="Google Shape;133;ge6a3178211_0_421"/>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34" name="Google Shape;134;ge6a3178211_0_421"/>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e6a3178211_0_452"/>
          <p:cNvSpPr txBox="1">
            <a:spLocks noGrp="1"/>
          </p:cNvSpPr>
          <p:nvPr>
            <p:ph type="body" idx="1"/>
          </p:nvPr>
        </p:nvSpPr>
        <p:spPr>
          <a:xfrm>
            <a:off x="1265250" y="1209300"/>
            <a:ext cx="9661500" cy="15501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b="0"/>
              <a:t>When your presence</a:t>
            </a:r>
            <a:r>
              <a:rPr lang="en-US"/>
              <a:t> is empty or outdated, you miss opportunities</a:t>
            </a:r>
            <a:endParaRPr/>
          </a:p>
        </p:txBody>
      </p:sp>
      <p:pic>
        <p:nvPicPr>
          <p:cNvPr id="161" name="Google Shape;161;ge6a3178211_0_452"/>
          <p:cNvPicPr preferRelativeResize="0"/>
          <p:nvPr/>
        </p:nvPicPr>
        <p:blipFill>
          <a:blip r:embed="rId3">
            <a:alphaModFix/>
          </a:blip>
          <a:stretch>
            <a:fillRect/>
          </a:stretch>
        </p:blipFill>
        <p:spPr>
          <a:xfrm>
            <a:off x="955288" y="2515300"/>
            <a:ext cx="4688805" cy="3253200"/>
          </a:xfrm>
          <a:prstGeom prst="rect">
            <a:avLst/>
          </a:prstGeom>
          <a:noFill/>
          <a:ln>
            <a:noFill/>
          </a:ln>
          <a:effectLst>
            <a:outerShdw blurRad="1385888" dist="400050" dir="8640000" algn="bl" rotWithShape="0">
              <a:srgbClr val="000000">
                <a:alpha val="9000"/>
              </a:srgbClr>
            </a:outerShdw>
          </a:effectLst>
        </p:spPr>
      </p:pic>
      <p:sp>
        <p:nvSpPr>
          <p:cNvPr id="162" name="Google Shape;162;ge6a3178211_0_452"/>
          <p:cNvSpPr txBox="1"/>
          <p:nvPr/>
        </p:nvSpPr>
        <p:spPr>
          <a:xfrm>
            <a:off x="6239013" y="2515300"/>
            <a:ext cx="4997700" cy="3253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200" dirty="0">
                <a:solidFill>
                  <a:srgbClr val="25B6D8"/>
                </a:solidFill>
              </a:rPr>
              <a:t>“It is unwise to expect your profile to work for you unless you keep it updated. Each and every update has the possibility to help initiate an opportunity you would not have otherwise had access to.”</a:t>
            </a:r>
            <a:endParaRPr sz="2200" dirty="0">
              <a:solidFill>
                <a:srgbClr val="25B6D8"/>
              </a:solidFill>
            </a:endParaRPr>
          </a:p>
          <a:p>
            <a:pPr marL="0" lvl="0" indent="0" algn="l" rtl="0">
              <a:lnSpc>
                <a:spcPct val="90000"/>
              </a:lnSpc>
              <a:spcBef>
                <a:spcPts val="1000"/>
              </a:spcBef>
              <a:spcAft>
                <a:spcPts val="0"/>
              </a:spcAft>
              <a:buNone/>
            </a:pPr>
            <a:r>
              <a:rPr lang="en-US" sz="2400" b="1" dirty="0">
                <a:solidFill>
                  <a:srgbClr val="25B6D8"/>
                </a:solidFill>
              </a:rPr>
              <a:t>Fred Coon, CEO</a:t>
            </a:r>
            <a:endParaRPr sz="2400" b="1" dirty="0">
              <a:solidFill>
                <a:srgbClr val="25B6D8"/>
              </a:solidFill>
            </a:endParaRPr>
          </a:p>
        </p:txBody>
      </p:sp>
      <p:sp>
        <p:nvSpPr>
          <p:cNvPr id="163" name="Google Shape;163;ge6a3178211_0_452"/>
          <p:cNvSpPr txBox="1"/>
          <p:nvPr/>
        </p:nvSpPr>
        <p:spPr>
          <a:xfrm>
            <a:off x="10568175" y="5575175"/>
            <a:ext cx="1302600" cy="109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b="1">
                <a:solidFill>
                  <a:schemeClr val="lt1"/>
                </a:solidFill>
              </a:rPr>
              <a:t>LINKEDIN</a:t>
            </a:r>
            <a:endParaRPr sz="1600" b="1">
              <a:solidFill>
                <a:schemeClr val="lt1"/>
              </a:solidFill>
            </a:endParaRPr>
          </a:p>
          <a:p>
            <a:pPr marL="0" lvl="0" indent="0" algn="just" rtl="0">
              <a:spcBef>
                <a:spcPts val="0"/>
              </a:spcBef>
              <a:spcAft>
                <a:spcPts val="0"/>
              </a:spcAft>
              <a:buNone/>
            </a:pPr>
            <a:r>
              <a:rPr lang="en-US" sz="1600" b="1">
                <a:solidFill>
                  <a:schemeClr val="lt1"/>
                </a:solidFill>
              </a:rPr>
              <a:t>FORMULA</a:t>
            </a:r>
            <a:endParaRPr sz="1600" b="1">
              <a:solidFill>
                <a:schemeClr val="lt1"/>
              </a:solidFill>
            </a:endParaRPr>
          </a:p>
          <a:p>
            <a:pPr marL="0" lvl="0" indent="0" algn="just" rtl="0">
              <a:spcBef>
                <a:spcPts val="0"/>
              </a:spcBef>
              <a:spcAft>
                <a:spcPts val="0"/>
              </a:spcAft>
              <a:buNone/>
            </a:pPr>
            <a:r>
              <a:rPr lang="en-US" sz="1600">
                <a:solidFill>
                  <a:schemeClr val="lt1"/>
                </a:solidFill>
              </a:rPr>
              <a:t>FURTHER FASTER</a:t>
            </a:r>
            <a:endParaRPr sz="1600">
              <a:solidFill>
                <a:schemeClr val="lt1"/>
              </a:solidFill>
            </a:endParaRPr>
          </a:p>
        </p:txBody>
      </p:sp>
      <p:sp>
        <p:nvSpPr>
          <p:cNvPr id="164" name="Google Shape;164;ge6a3178211_0_452"/>
          <p:cNvSpPr txBox="1"/>
          <p:nvPr/>
        </p:nvSpPr>
        <p:spPr>
          <a:xfrm>
            <a:off x="430350" y="6354750"/>
            <a:ext cx="33741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b="1">
                <a:solidFill>
                  <a:srgbClr val="F79230"/>
                </a:solidFill>
              </a:rPr>
              <a:t>P R O R E S O U R C E  ,  I N C .</a:t>
            </a:r>
            <a:endParaRPr b="1">
              <a:solidFill>
                <a:srgbClr val="F79230"/>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25793</TotalTime>
  <Words>1263</Words>
  <Application>Microsoft Macintosh PowerPoint</Application>
  <PresentationFormat>Widescreen</PresentationFormat>
  <Paragraphs>218</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Lato Regular</vt:lpstr>
      <vt:lpstr>Arial</vt:lpstr>
      <vt:lpstr>Open Sans</vt:lpstr>
      <vt:lpstr>Roboto</vt:lpstr>
      <vt:lpstr>Wingdings</vt:lpstr>
      <vt:lpstr>Office Theme</vt:lpstr>
      <vt:lpstr>THE LINKEDIN FORMULA FOR CEOS</vt:lpstr>
      <vt:lpstr>PowerPoint Presentation</vt:lpstr>
      <vt:lpstr>PowerPoint Presentation</vt:lpstr>
      <vt:lpstr>Why LinkedIn?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Help</vt:lpstr>
      <vt:lpstr>PowerPoint Presentation</vt:lpstr>
      <vt:lpstr>DELEGATE EFFECTIVELY</vt:lpstr>
      <vt:lpstr>PowerPoint Presentation</vt:lpstr>
      <vt:lpstr>We Provide</vt:lpstr>
      <vt:lpstr>Schedule a Free Consultation</vt:lpstr>
      <vt:lpstr>HOT SEAT</vt:lpstr>
      <vt:lpstr>PowerPoint Presentation</vt:lpstr>
      <vt:lpstr>HOT SEAT</vt:lpstr>
      <vt:lpstr>PowerPoint Presentation</vt:lpstr>
      <vt:lpstr>HOW WE CAN HELP</vt:lpstr>
      <vt:lpstr>Schedule Your Free Consultation</vt:lpstr>
      <vt:lpstr>PowerPoint Presentation</vt:lpstr>
      <vt:lpstr>YOUR PERSONAL BRAND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LINKEDIN FORMULA FOR CEOS</dc:title>
  <dc:creator>kpembayu</dc:creator>
  <cp:lastModifiedBy>Tyler Beebout</cp:lastModifiedBy>
  <cp:revision>41</cp:revision>
  <dcterms:created xsi:type="dcterms:W3CDTF">2020-09-08T04:49:56Z</dcterms:created>
  <dcterms:modified xsi:type="dcterms:W3CDTF">2023-12-14T18:42:22Z</dcterms:modified>
</cp:coreProperties>
</file>